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84" r:id="rId1"/>
  </p:sldMasterIdLst>
  <p:notesMasterIdLst>
    <p:notesMasterId r:id="rId17"/>
  </p:notesMasterIdLst>
  <p:handoutMasterIdLst>
    <p:handoutMasterId r:id="rId18"/>
  </p:handoutMasterIdLst>
  <p:sldIdLst>
    <p:sldId id="256" r:id="rId2"/>
    <p:sldId id="411" r:id="rId3"/>
    <p:sldId id="413" r:id="rId4"/>
    <p:sldId id="416" r:id="rId5"/>
    <p:sldId id="388" r:id="rId6"/>
    <p:sldId id="427" r:id="rId7"/>
    <p:sldId id="428" r:id="rId8"/>
    <p:sldId id="392" r:id="rId9"/>
    <p:sldId id="394" r:id="rId10"/>
    <p:sldId id="423" r:id="rId11"/>
    <p:sldId id="398" r:id="rId12"/>
    <p:sldId id="399" r:id="rId13"/>
    <p:sldId id="422" r:id="rId14"/>
    <p:sldId id="424" r:id="rId15"/>
    <p:sldId id="425" r:id="rId16"/>
  </p:sldIdLst>
  <p:sldSz cx="9144000" cy="6858000" type="screen4x3"/>
  <p:notesSz cx="6858000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3333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Style léger 1 - Accentuation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72" autoAdjust="0"/>
    <p:restoredTop sz="93993" autoAdjust="0"/>
  </p:normalViewPr>
  <p:slideViewPr>
    <p:cSldViewPr>
      <p:cViewPr>
        <p:scale>
          <a:sx n="100" d="100"/>
          <a:sy n="100" d="100"/>
        </p:scale>
        <p:origin x="-2100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3127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ULg%20Gembloux\Documents\Capru_2011-2012\Ma&#239;t&#233;\Etude%20maisons%20de%20village\R&#233;sultats\3.%20Gestion%20d'une%20maison%20de%20villag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Lg%20Gembloux\Documents\Capru_2011-2012\Ma&#239;t&#233;\Etude%20maisons%20de%20village\R&#233;sultats\3.%20Gestion%20d'une%20maison%20de%20villag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Lg%20Gembloux\Documents\Capru_2011-2012\Ma&#239;t&#233;\Etude%20maisons%20de%20village\R&#233;sultats\4.%20Utilisation%20des%20maison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Lg%20Gembloux\Documents\Capru_2011-2012\MV-MMS-MR\Traitement%20r&#233;sultats\Outil%20de%20DR%20efficace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Lg%20Gembloux\Documents\Capru_2011-2012\Ma&#239;t&#233;\Etude%20maisons%20de%20village\R&#233;sultats\6.%20Retomb&#233;es%20locales%20-%20Utilisateur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Lg%20Gembloux\Documents\Capru_2011-2012\Ma&#239;t&#233;\Etude%20maisons%20de%20village\R&#233;sultats\r&#233;sultats%20villageoi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Lg%20Gembloux\Documents\Capru_2011-2012\MV-MMS-MR\Traitement%20r&#233;sultats\Outil%20de%20DR%20efficac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BE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Cécile!$A$33</c:f>
              <c:strCache>
                <c:ptCount val="1"/>
                <c:pt idx="0">
                  <c:v>Commune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900">
                    <a:latin typeface="Garamond" pitchFamily="18" charset="0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Cécile!$B$32:$K$32</c:f>
              <c:strCache>
                <c:ptCount val="10"/>
                <c:pt idx="0">
                  <c:v>Entretien et réparation infrastructures</c:v>
                </c:pt>
                <c:pt idx="1">
                  <c:v>Entretien et réparation des équipements</c:v>
                </c:pt>
                <c:pt idx="2">
                  <c:v>Dégâts occasionnels</c:v>
                </c:pt>
                <c:pt idx="3">
                  <c:v>Abords extérieurs</c:v>
                </c:pt>
                <c:pt idx="4">
                  <c:v>Peinture</c:v>
                </c:pt>
                <c:pt idx="5">
                  <c:v>Ameublement</c:v>
                </c:pt>
                <c:pt idx="6">
                  <c:v>Assurance bâtiment</c:v>
                </c:pt>
                <c:pt idx="7">
                  <c:v>Assurance contenu</c:v>
                </c:pt>
                <c:pt idx="8">
                  <c:v>Taxes</c:v>
                </c:pt>
                <c:pt idx="9">
                  <c:v>Frais de fonctionnement</c:v>
                </c:pt>
              </c:strCache>
            </c:strRef>
          </c:cat>
          <c:val>
            <c:numRef>
              <c:f>Cécile!$B$33:$K$33</c:f>
              <c:numCache>
                <c:formatCode>0%</c:formatCode>
                <c:ptCount val="10"/>
                <c:pt idx="0">
                  <c:v>0.8</c:v>
                </c:pt>
                <c:pt idx="1">
                  <c:v>0.52</c:v>
                </c:pt>
                <c:pt idx="2">
                  <c:v>0.23333333333333336</c:v>
                </c:pt>
                <c:pt idx="3">
                  <c:v>0.76666666666666672</c:v>
                </c:pt>
                <c:pt idx="4">
                  <c:v>0.66666666666666663</c:v>
                </c:pt>
                <c:pt idx="5">
                  <c:v>0.56666666666666654</c:v>
                </c:pt>
                <c:pt idx="6">
                  <c:v>0.8</c:v>
                </c:pt>
                <c:pt idx="7">
                  <c:v>0.53333333333333333</c:v>
                </c:pt>
                <c:pt idx="8">
                  <c:v>0.83333333333333348</c:v>
                </c:pt>
                <c:pt idx="9">
                  <c:v>0.53333333333333333</c:v>
                </c:pt>
              </c:numCache>
            </c:numRef>
          </c:val>
        </c:ser>
        <c:ser>
          <c:idx val="1"/>
          <c:order val="1"/>
          <c:tx>
            <c:strRef>
              <c:f>Cécile!$A$34</c:f>
              <c:strCache>
                <c:ptCount val="1"/>
                <c:pt idx="0">
                  <c:v>Gestionnaire (indépendant ou partenaire à la commune)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900">
                    <a:latin typeface="Garamond" pitchFamily="18" charset="0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Cécile!$B$32:$K$32</c:f>
              <c:strCache>
                <c:ptCount val="10"/>
                <c:pt idx="0">
                  <c:v>Entretien et réparation infrastructures</c:v>
                </c:pt>
                <c:pt idx="1">
                  <c:v>Entretien et réparation des équipements</c:v>
                </c:pt>
                <c:pt idx="2">
                  <c:v>Dégâts occasionnels</c:v>
                </c:pt>
                <c:pt idx="3">
                  <c:v>Abords extérieurs</c:v>
                </c:pt>
                <c:pt idx="4">
                  <c:v>Peinture</c:v>
                </c:pt>
                <c:pt idx="5">
                  <c:v>Ameublement</c:v>
                </c:pt>
                <c:pt idx="6">
                  <c:v>Assurance bâtiment</c:v>
                </c:pt>
                <c:pt idx="7">
                  <c:v>Assurance contenu</c:v>
                </c:pt>
                <c:pt idx="8">
                  <c:v>Taxes</c:v>
                </c:pt>
                <c:pt idx="9">
                  <c:v>Frais de fonctionnement</c:v>
                </c:pt>
              </c:strCache>
            </c:strRef>
          </c:cat>
          <c:val>
            <c:numRef>
              <c:f>Cécile!$B$34:$K$34</c:f>
              <c:numCache>
                <c:formatCode>0%</c:formatCode>
                <c:ptCount val="10"/>
                <c:pt idx="0">
                  <c:v>0.1</c:v>
                </c:pt>
                <c:pt idx="1">
                  <c:v>0.32000000000000006</c:v>
                </c:pt>
                <c:pt idx="2">
                  <c:v>0.16666666666666669</c:v>
                </c:pt>
                <c:pt idx="3">
                  <c:v>0.16666666666666669</c:v>
                </c:pt>
                <c:pt idx="4">
                  <c:v>0.16666666666666669</c:v>
                </c:pt>
                <c:pt idx="5">
                  <c:v>0.33333333333333331</c:v>
                </c:pt>
                <c:pt idx="6">
                  <c:v>0.13333333333333336</c:v>
                </c:pt>
                <c:pt idx="7">
                  <c:v>0.33333333333333331</c:v>
                </c:pt>
                <c:pt idx="8">
                  <c:v>3.333333333333334E-2</c:v>
                </c:pt>
                <c:pt idx="9">
                  <c:v>0.36666666666666675</c:v>
                </c:pt>
              </c:numCache>
            </c:numRef>
          </c:val>
        </c:ser>
        <c:ser>
          <c:idx val="2"/>
          <c:order val="2"/>
          <c:tx>
            <c:strRef>
              <c:f>Cécile!$A$35</c:f>
              <c:strCache>
                <c:ptCount val="1"/>
                <c:pt idx="0">
                  <c:v>Utilisateur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900">
                    <a:latin typeface="Garamond" pitchFamily="18" charset="0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Cécile!$B$32:$K$32</c:f>
              <c:strCache>
                <c:ptCount val="10"/>
                <c:pt idx="0">
                  <c:v>Entretien et réparation infrastructures</c:v>
                </c:pt>
                <c:pt idx="1">
                  <c:v>Entretien et réparation des équipements</c:v>
                </c:pt>
                <c:pt idx="2">
                  <c:v>Dégâts occasionnels</c:v>
                </c:pt>
                <c:pt idx="3">
                  <c:v>Abords extérieurs</c:v>
                </c:pt>
                <c:pt idx="4">
                  <c:v>Peinture</c:v>
                </c:pt>
                <c:pt idx="5">
                  <c:v>Ameublement</c:v>
                </c:pt>
                <c:pt idx="6">
                  <c:v>Assurance bâtiment</c:v>
                </c:pt>
                <c:pt idx="7">
                  <c:v>Assurance contenu</c:v>
                </c:pt>
                <c:pt idx="8">
                  <c:v>Taxes</c:v>
                </c:pt>
                <c:pt idx="9">
                  <c:v>Frais de fonctionnement</c:v>
                </c:pt>
              </c:strCache>
            </c:strRef>
          </c:cat>
          <c:val>
            <c:numRef>
              <c:f>Cécile!$B$35:$K$35</c:f>
              <c:numCache>
                <c:formatCode>0%</c:formatCode>
                <c:ptCount val="10"/>
                <c:pt idx="0">
                  <c:v>0</c:v>
                </c:pt>
                <c:pt idx="1">
                  <c:v>8.0000000000000016E-2</c:v>
                </c:pt>
                <c:pt idx="2">
                  <c:v>0.30000000000000004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ser>
          <c:idx val="3"/>
          <c:order val="3"/>
          <c:tx>
            <c:strRef>
              <c:f>Cécile!$A$36</c:f>
              <c:strCache>
                <c:ptCount val="1"/>
                <c:pt idx="0">
                  <c:v>Responsabilités combinées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900">
                    <a:latin typeface="Garamond" pitchFamily="18" charset="0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Cécile!$B$32:$K$32</c:f>
              <c:strCache>
                <c:ptCount val="10"/>
                <c:pt idx="0">
                  <c:v>Entretien et réparation infrastructures</c:v>
                </c:pt>
                <c:pt idx="1">
                  <c:v>Entretien et réparation des équipements</c:v>
                </c:pt>
                <c:pt idx="2">
                  <c:v>Dégâts occasionnels</c:v>
                </c:pt>
                <c:pt idx="3">
                  <c:v>Abords extérieurs</c:v>
                </c:pt>
                <c:pt idx="4">
                  <c:v>Peinture</c:v>
                </c:pt>
                <c:pt idx="5">
                  <c:v>Ameublement</c:v>
                </c:pt>
                <c:pt idx="6">
                  <c:v>Assurance bâtiment</c:v>
                </c:pt>
                <c:pt idx="7">
                  <c:v>Assurance contenu</c:v>
                </c:pt>
                <c:pt idx="8">
                  <c:v>Taxes</c:v>
                </c:pt>
                <c:pt idx="9">
                  <c:v>Frais de fonctionnement</c:v>
                </c:pt>
              </c:strCache>
            </c:strRef>
          </c:cat>
          <c:val>
            <c:numRef>
              <c:f>Cécile!$B$36:$K$36</c:f>
              <c:numCache>
                <c:formatCode>0%</c:formatCode>
                <c:ptCount val="10"/>
                <c:pt idx="0">
                  <c:v>0.1</c:v>
                </c:pt>
                <c:pt idx="1">
                  <c:v>8.0000000000000016E-2</c:v>
                </c:pt>
                <c:pt idx="2">
                  <c:v>0.26666666666666672</c:v>
                </c:pt>
                <c:pt idx="3">
                  <c:v>3.333333333333334E-2</c:v>
                </c:pt>
                <c:pt idx="4">
                  <c:v>0.13333333333333336</c:v>
                </c:pt>
                <c:pt idx="5">
                  <c:v>0.1</c:v>
                </c:pt>
                <c:pt idx="6">
                  <c:v>3.333333333333334E-2</c:v>
                </c:pt>
                <c:pt idx="7">
                  <c:v>6.666666666666668E-2</c:v>
                </c:pt>
                <c:pt idx="8">
                  <c:v>0</c:v>
                </c:pt>
                <c:pt idx="9">
                  <c:v>6.666666666666668E-2</c:v>
                </c:pt>
              </c:numCache>
            </c:numRef>
          </c:val>
        </c:ser>
        <c:ser>
          <c:idx val="4"/>
          <c:order val="4"/>
          <c:tx>
            <c:strRef>
              <c:f>Cécile!$A$37</c:f>
              <c:strCache>
                <c:ptCount val="1"/>
                <c:pt idx="0">
                  <c:v>NSP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900">
                    <a:latin typeface="Garamond" pitchFamily="18" charset="0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Cécile!$B$32:$K$32</c:f>
              <c:strCache>
                <c:ptCount val="10"/>
                <c:pt idx="0">
                  <c:v>Entretien et réparation infrastructures</c:v>
                </c:pt>
                <c:pt idx="1">
                  <c:v>Entretien et réparation des équipements</c:v>
                </c:pt>
                <c:pt idx="2">
                  <c:v>Dégâts occasionnels</c:v>
                </c:pt>
                <c:pt idx="3">
                  <c:v>Abords extérieurs</c:v>
                </c:pt>
                <c:pt idx="4">
                  <c:v>Peinture</c:v>
                </c:pt>
                <c:pt idx="5">
                  <c:v>Ameublement</c:v>
                </c:pt>
                <c:pt idx="6">
                  <c:v>Assurance bâtiment</c:v>
                </c:pt>
                <c:pt idx="7">
                  <c:v>Assurance contenu</c:v>
                </c:pt>
                <c:pt idx="8">
                  <c:v>Taxes</c:v>
                </c:pt>
                <c:pt idx="9">
                  <c:v>Frais de fonctionnement</c:v>
                </c:pt>
              </c:strCache>
            </c:strRef>
          </c:cat>
          <c:val>
            <c:numRef>
              <c:f>Cécile!$B$37:$K$37</c:f>
              <c:numCache>
                <c:formatCode>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3.333333333333334E-2</c:v>
                </c:pt>
                <c:pt idx="3">
                  <c:v>3.333333333333334E-2</c:v>
                </c:pt>
                <c:pt idx="4">
                  <c:v>3.333333333333334E-2</c:v>
                </c:pt>
                <c:pt idx="5">
                  <c:v>0</c:v>
                </c:pt>
                <c:pt idx="6">
                  <c:v>3.333333333333334E-2</c:v>
                </c:pt>
                <c:pt idx="7">
                  <c:v>6.666666666666668E-2</c:v>
                </c:pt>
                <c:pt idx="8">
                  <c:v>0.13333333333333336</c:v>
                </c:pt>
                <c:pt idx="9">
                  <c:v>3.333333333333334E-2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18"/>
        <c:overlap val="100"/>
        <c:axId val="92637696"/>
        <c:axId val="85983808"/>
      </c:barChart>
      <c:catAx>
        <c:axId val="9263769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000">
                <a:latin typeface="Garamond" pitchFamily="18" charset="0"/>
              </a:defRPr>
            </a:pPr>
            <a:endParaRPr lang="fr-FR"/>
          </a:p>
        </c:txPr>
        <c:crossAx val="85983808"/>
        <c:crosses val="autoZero"/>
        <c:auto val="1"/>
        <c:lblAlgn val="ctr"/>
        <c:lblOffset val="100"/>
        <c:noMultiLvlLbl val="0"/>
      </c:catAx>
      <c:valAx>
        <c:axId val="85983808"/>
        <c:scaling>
          <c:orientation val="minMax"/>
          <c:max val="1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sz="1000">
                <a:latin typeface="Garamond" pitchFamily="18" charset="0"/>
              </a:defRPr>
            </a:pPr>
            <a:endParaRPr lang="fr-FR"/>
          </a:p>
        </c:txPr>
        <c:crossAx val="92637696"/>
        <c:crosses val="autoZero"/>
        <c:crossBetween val="between"/>
        <c:minorUnit val="0.2"/>
      </c:valAx>
    </c:plotArea>
    <c:legend>
      <c:legendPos val="b"/>
      <c:layout/>
      <c:overlay val="0"/>
      <c:txPr>
        <a:bodyPr/>
        <a:lstStyle/>
        <a:p>
          <a:pPr>
            <a:defRPr sz="1000">
              <a:latin typeface="Garamond" pitchFamily="18" charset="0"/>
            </a:defRPr>
          </a:pPr>
          <a:endParaRPr lang="fr-FR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BE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770135755525374"/>
          <c:y val="9.7410616851372129E-4"/>
          <c:w val="0.32465612816214173"/>
          <c:h val="0.81185513478217075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B0F0"/>
              </a:solidFill>
              <a:ln>
                <a:noFill/>
              </a:ln>
            </c:spPr>
          </c:dPt>
          <c:dPt>
            <c:idx val="1"/>
            <c:bubble3D val="0"/>
            <c:spPr>
              <a:solidFill>
                <a:srgbClr val="FFC000"/>
              </a:solidFill>
              <a:ln>
                <a:noFill/>
              </a:ln>
            </c:spPr>
          </c:dPt>
          <c:dLbls>
            <c:txPr>
              <a:bodyPr/>
              <a:lstStyle/>
              <a:p>
                <a:pPr>
                  <a:defRPr sz="1300" b="1">
                    <a:latin typeface="Garamond" pitchFamily="18" charset="0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'description du gestionnaire'!$J$59:$J$61</c:f>
              <c:strCache>
                <c:ptCount val="3"/>
                <c:pt idx="0">
                  <c:v>Gestion communale</c:v>
                </c:pt>
                <c:pt idx="1">
                  <c:v>Gestion non communale</c:v>
                </c:pt>
                <c:pt idx="2">
                  <c:v>Gestion partenariale</c:v>
                </c:pt>
              </c:strCache>
            </c:strRef>
          </c:cat>
          <c:val>
            <c:numRef>
              <c:f>'description du gestionnaire'!$K$59:$K$61</c:f>
              <c:numCache>
                <c:formatCode>0%</c:formatCode>
                <c:ptCount val="3"/>
                <c:pt idx="0">
                  <c:v>0.37000000000000005</c:v>
                </c:pt>
                <c:pt idx="1">
                  <c:v>0.46</c:v>
                </c:pt>
                <c:pt idx="2">
                  <c:v>0.17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7771448333697695"/>
          <c:y val="0"/>
          <c:w val="0.411221470122488"/>
          <c:h val="0.73704629027397572"/>
        </c:manualLayout>
      </c:layout>
      <c:overlay val="0"/>
      <c:txPr>
        <a:bodyPr/>
        <a:lstStyle/>
        <a:p>
          <a:pPr>
            <a:defRPr sz="1300">
              <a:latin typeface="Garamond" pitchFamily="18" charset="0"/>
            </a:defRPr>
          </a:pPr>
          <a:endParaRPr lang="fr-FR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BE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931918889354178"/>
          <c:y val="8.435053110040916E-2"/>
          <c:w val="0.36090648047652835"/>
          <c:h val="0.81596247759910756"/>
        </c:manualLayout>
      </c:layout>
      <c:pieChart>
        <c:varyColors val="1"/>
        <c:ser>
          <c:idx val="0"/>
          <c:order val="0"/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</c:spPr>
          </c:dPt>
          <c:dPt>
            <c:idx val="3"/>
            <c:bubble3D val="0"/>
            <c:spPr>
              <a:solidFill>
                <a:schemeClr val="accent4">
                  <a:lumMod val="75000"/>
                </a:schemeClr>
              </a:solidFill>
            </c:spPr>
          </c:dPt>
          <c:dPt>
            <c:idx val="4"/>
            <c:bubble3D val="0"/>
            <c:spPr>
              <a:solidFill>
                <a:srgbClr val="92D050"/>
              </a:solidFill>
            </c:spPr>
          </c:dPt>
          <c:dPt>
            <c:idx val="5"/>
            <c:bubble3D val="0"/>
            <c:spPr>
              <a:solidFill>
                <a:srgbClr val="00B050"/>
              </a:solidFill>
            </c:spPr>
          </c:dPt>
          <c:dPt>
            <c:idx val="6"/>
            <c:bubble3D val="0"/>
            <c:spPr>
              <a:solidFill>
                <a:schemeClr val="accent2"/>
              </a:solidFill>
            </c:spPr>
          </c:dPt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Feuil1!$A$2:$A$8</c:f>
              <c:strCache>
                <c:ptCount val="7"/>
                <c:pt idx="0">
                  <c:v>taux ≤ 14%</c:v>
                </c:pt>
                <c:pt idx="1">
                  <c:v>14% &lt; taux ≤ 28%</c:v>
                </c:pt>
                <c:pt idx="2">
                  <c:v>28% &lt; taux ≤ 43 %</c:v>
                </c:pt>
                <c:pt idx="3">
                  <c:v>43% &lt; taux ≤ 57%</c:v>
                </c:pt>
                <c:pt idx="4">
                  <c:v>57% &lt; taux ≤ 71%</c:v>
                </c:pt>
                <c:pt idx="5">
                  <c:v>71% &lt; taux ≤ 85%</c:v>
                </c:pt>
                <c:pt idx="6">
                  <c:v>85% &lt; taux ≤ 100%</c:v>
                </c:pt>
              </c:strCache>
            </c:strRef>
          </c:cat>
          <c:val>
            <c:numRef>
              <c:f>Feuil1!$C$2:$C$8</c:f>
              <c:numCache>
                <c:formatCode>0%</c:formatCode>
                <c:ptCount val="7"/>
                <c:pt idx="0">
                  <c:v>7.407407407407407E-2</c:v>
                </c:pt>
                <c:pt idx="1">
                  <c:v>7.407407407407407E-2</c:v>
                </c:pt>
                <c:pt idx="2">
                  <c:v>0.22222222222222221</c:v>
                </c:pt>
                <c:pt idx="3">
                  <c:v>0.1111111111111111</c:v>
                </c:pt>
                <c:pt idx="4">
                  <c:v>0.29629629629629628</c:v>
                </c:pt>
                <c:pt idx="5">
                  <c:v>0.14814814814814817</c:v>
                </c:pt>
                <c:pt idx="6">
                  <c:v>7.407407407407407E-2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6129772414309365"/>
          <c:y val="0.12647129672844434"/>
          <c:w val="0.41217121240344629"/>
          <c:h val="0.7470574065431117"/>
        </c:manualLayout>
      </c:layout>
      <c:overlay val="0"/>
    </c:legend>
    <c:plotVisOnly val="1"/>
    <c:dispBlanksAs val="zero"/>
    <c:showDLblsOverMax val="0"/>
  </c:chart>
  <c:txPr>
    <a:bodyPr/>
    <a:lstStyle/>
    <a:p>
      <a:pPr marL="742950" lvl="1" indent="-285750" algn="l" defTabSz="914400" rtl="0" eaLnBrk="1" latinLnBrk="0" hangingPunct="1">
        <a:lnSpc>
          <a:spcPct val="150000"/>
        </a:lnSpc>
        <a:buClr>
          <a:schemeClr val="accent1">
            <a:lumMod val="75000"/>
          </a:schemeClr>
        </a:buClr>
        <a:buFont typeface="Wingdings" pitchFamily="2" charset="2"/>
        <a:buChar char="§"/>
        <a:defRPr lang="fr-BE" sz="1200" kern="1200">
          <a:solidFill>
            <a:schemeClr val="tx1"/>
          </a:solidFill>
          <a:latin typeface="Garamond" pitchFamily="18" charset="0"/>
          <a:ea typeface="+mn-ea"/>
          <a:cs typeface="+mn-cs"/>
        </a:defRPr>
      </a:pPr>
      <a:endParaRPr lang="fr-F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BE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227567602001132"/>
          <c:y val="9.9388136986030121E-2"/>
          <c:w val="0.43277937767500874"/>
          <c:h val="0.69839399709799599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B050"/>
              </a:solidFill>
              <a:ln>
                <a:noFill/>
              </a:ln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Lbls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Feuil2!$M$3:$M$5</c:f>
              <c:strCache>
                <c:ptCount val="3"/>
                <c:pt idx="0">
                  <c:v>Oui</c:v>
                </c:pt>
                <c:pt idx="1">
                  <c:v>Non</c:v>
                </c:pt>
                <c:pt idx="2">
                  <c:v>je ne sais pas</c:v>
                </c:pt>
              </c:strCache>
            </c:strRef>
          </c:cat>
          <c:val>
            <c:numRef>
              <c:f>Feuil2!$N$3:$N$5</c:f>
              <c:numCache>
                <c:formatCode>0%</c:formatCode>
                <c:ptCount val="3"/>
                <c:pt idx="0">
                  <c:v>0.58333333333333337</c:v>
                </c:pt>
                <c:pt idx="1">
                  <c:v>0.3541666666666668</c:v>
                </c:pt>
                <c:pt idx="2">
                  <c:v>6.25E-2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1474785079486893"/>
          <c:y val="0.30042256086080193"/>
          <c:w val="0.36450043250592268"/>
          <c:h val="0.39992452671963791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100">
          <a:latin typeface="Garamond" pitchFamily="18" charset="0"/>
        </a:defRPr>
      </a:pPr>
      <a:endParaRPr lang="fr-F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BE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6.7066791476240298E-2"/>
          <c:y val="1.6789419428421031E-2"/>
          <c:w val="0.90323811062569048"/>
          <c:h val="0.8082024606762288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Feuil1!$O$2</c:f>
              <c:strCache>
                <c:ptCount val="1"/>
                <c:pt idx="0">
                  <c:v>oui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(Feuil1!$O$5;Feuil1!$O$10;Feuil1!$O$15;Feuil1!$O$20;Feuil1!$O$25;Feuil1!$O$30;Feuil1!$O$35;Feuil1!$O$40;Feuil1!$O$45;Feuil1!$O$50)</c:f>
              <c:strCache>
                <c:ptCount val="10"/>
                <c:pt idx="0">
                  <c:v>Favorise les fêtes</c:v>
                </c:pt>
                <c:pt idx="1">
                  <c:v>Favorise les activités sportives</c:v>
                </c:pt>
                <c:pt idx="2">
                  <c:v>Favorise les activités culturelles</c:v>
                </c:pt>
                <c:pt idx="3">
                  <c:v>Aire de rencontre et de détente </c:v>
                </c:pt>
                <c:pt idx="4">
                  <c:v>Améliore l'information </c:v>
                </c:pt>
                <c:pt idx="5">
                  <c:v>Offre et regroupe des services </c:v>
                </c:pt>
                <c:pt idx="6">
                  <c:v>Soutient des produits locaux</c:v>
                </c:pt>
                <c:pt idx="7">
                  <c:v>Crée des emplois locaux</c:v>
                </c:pt>
                <c:pt idx="8">
                  <c:v>Renforce l'attractivité du village</c:v>
                </c:pt>
                <c:pt idx="9">
                  <c:v>Dynamise le village</c:v>
                </c:pt>
              </c:strCache>
            </c:strRef>
          </c:cat>
          <c:val>
            <c:numRef>
              <c:f>Feuil1!$R$2:$AA$2</c:f>
              <c:numCache>
                <c:formatCode>0%</c:formatCode>
                <c:ptCount val="10"/>
                <c:pt idx="0">
                  <c:v>0.76666666666666672</c:v>
                </c:pt>
                <c:pt idx="1">
                  <c:v>0.125</c:v>
                </c:pt>
                <c:pt idx="2">
                  <c:v>0.52500000000000002</c:v>
                </c:pt>
                <c:pt idx="3">
                  <c:v>0.53333333333333333</c:v>
                </c:pt>
                <c:pt idx="4">
                  <c:v>0.2166666666666667</c:v>
                </c:pt>
                <c:pt idx="5">
                  <c:v>0.30000000000000004</c:v>
                </c:pt>
                <c:pt idx="6">
                  <c:v>0.125</c:v>
                </c:pt>
                <c:pt idx="7">
                  <c:v>0.10833333333333335</c:v>
                </c:pt>
                <c:pt idx="8">
                  <c:v>0.64166666666666672</c:v>
                </c:pt>
                <c:pt idx="9">
                  <c:v>0.63333333333333341</c:v>
                </c:pt>
              </c:numCache>
            </c:numRef>
          </c:val>
        </c:ser>
        <c:ser>
          <c:idx val="1"/>
          <c:order val="1"/>
          <c:tx>
            <c:strRef>
              <c:f>Feuil1!$O$3</c:f>
              <c:strCache>
                <c:ptCount val="1"/>
                <c:pt idx="0">
                  <c:v>non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(Feuil1!$O$5;Feuil1!$O$10;Feuil1!$O$15;Feuil1!$O$20;Feuil1!$O$25;Feuil1!$O$30;Feuil1!$O$35;Feuil1!$O$40;Feuil1!$O$45;Feuil1!$O$50)</c:f>
              <c:strCache>
                <c:ptCount val="10"/>
                <c:pt idx="0">
                  <c:v>Favorise les fêtes</c:v>
                </c:pt>
                <c:pt idx="1">
                  <c:v>Favorise les activités sportives</c:v>
                </c:pt>
                <c:pt idx="2">
                  <c:v>Favorise les activités culturelles</c:v>
                </c:pt>
                <c:pt idx="3">
                  <c:v>Aire de rencontre et de détente </c:v>
                </c:pt>
                <c:pt idx="4">
                  <c:v>Améliore l'information </c:v>
                </c:pt>
                <c:pt idx="5">
                  <c:v>Offre et regroupe des services </c:v>
                </c:pt>
                <c:pt idx="6">
                  <c:v>Soutient des produits locaux</c:v>
                </c:pt>
                <c:pt idx="7">
                  <c:v>Crée des emplois locaux</c:v>
                </c:pt>
                <c:pt idx="8">
                  <c:v>Renforce l'attractivité du village</c:v>
                </c:pt>
                <c:pt idx="9">
                  <c:v>Dynamise le village</c:v>
                </c:pt>
              </c:strCache>
            </c:strRef>
          </c:cat>
          <c:val>
            <c:numRef>
              <c:f>Feuil1!$R$3:$AA$3</c:f>
              <c:numCache>
                <c:formatCode>0%</c:formatCode>
                <c:ptCount val="10"/>
                <c:pt idx="0">
                  <c:v>0.22500000000000001</c:v>
                </c:pt>
                <c:pt idx="1">
                  <c:v>0.79166666666666652</c:v>
                </c:pt>
                <c:pt idx="2">
                  <c:v>0.40833333333333333</c:v>
                </c:pt>
                <c:pt idx="3">
                  <c:v>0.4166666666666668</c:v>
                </c:pt>
                <c:pt idx="4">
                  <c:v>0.62500000000000011</c:v>
                </c:pt>
                <c:pt idx="5">
                  <c:v>0.56666666666666654</c:v>
                </c:pt>
                <c:pt idx="6">
                  <c:v>0.7416666666666667</c:v>
                </c:pt>
                <c:pt idx="7">
                  <c:v>0.75833333333333341</c:v>
                </c:pt>
                <c:pt idx="8">
                  <c:v>0.30000000000000004</c:v>
                </c:pt>
                <c:pt idx="9">
                  <c:v>0.30833333333333335</c:v>
                </c:pt>
              </c:numCache>
            </c:numRef>
          </c:val>
        </c:ser>
        <c:ser>
          <c:idx val="2"/>
          <c:order val="2"/>
          <c:tx>
            <c:strRef>
              <c:f>Feuil1!$O$4</c:f>
              <c:strCache>
                <c:ptCount val="1"/>
                <c:pt idx="0">
                  <c:v>je ne sais pas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</c:spPr>
          <c:invertIfNegative val="0"/>
          <c:cat>
            <c:strRef>
              <c:f>(Feuil1!$O$5;Feuil1!$O$10;Feuil1!$O$15;Feuil1!$O$20;Feuil1!$O$25;Feuil1!$O$30;Feuil1!$O$35;Feuil1!$O$40;Feuil1!$O$45;Feuil1!$O$50)</c:f>
              <c:strCache>
                <c:ptCount val="10"/>
                <c:pt idx="0">
                  <c:v>Favorise les fêtes</c:v>
                </c:pt>
                <c:pt idx="1">
                  <c:v>Favorise les activités sportives</c:v>
                </c:pt>
                <c:pt idx="2">
                  <c:v>Favorise les activités culturelles</c:v>
                </c:pt>
                <c:pt idx="3">
                  <c:v>Aire de rencontre et de détente </c:v>
                </c:pt>
                <c:pt idx="4">
                  <c:v>Améliore l'information </c:v>
                </c:pt>
                <c:pt idx="5">
                  <c:v>Offre et regroupe des services </c:v>
                </c:pt>
                <c:pt idx="6">
                  <c:v>Soutient des produits locaux</c:v>
                </c:pt>
                <c:pt idx="7">
                  <c:v>Crée des emplois locaux</c:v>
                </c:pt>
                <c:pt idx="8">
                  <c:v>Renforce l'attractivité du village</c:v>
                </c:pt>
                <c:pt idx="9">
                  <c:v>Dynamise le village</c:v>
                </c:pt>
              </c:strCache>
            </c:strRef>
          </c:cat>
          <c:val>
            <c:numRef>
              <c:f>Feuil1!$R$4:$AA$4</c:f>
              <c:numCache>
                <c:formatCode>0%</c:formatCode>
                <c:ptCount val="10"/>
                <c:pt idx="0">
                  <c:v>8.333333333333335E-3</c:v>
                </c:pt>
                <c:pt idx="1">
                  <c:v>8.3333333333333343E-2</c:v>
                </c:pt>
                <c:pt idx="2">
                  <c:v>6.666666666666668E-2</c:v>
                </c:pt>
                <c:pt idx="3">
                  <c:v>0.05</c:v>
                </c:pt>
                <c:pt idx="4">
                  <c:v>0.15833333333333338</c:v>
                </c:pt>
                <c:pt idx="5">
                  <c:v>0.13333333333333336</c:v>
                </c:pt>
                <c:pt idx="6">
                  <c:v>0.13333333333333336</c:v>
                </c:pt>
                <c:pt idx="7">
                  <c:v>0.13333333333333336</c:v>
                </c:pt>
                <c:pt idx="8">
                  <c:v>5.8333333333333348E-2</c:v>
                </c:pt>
                <c:pt idx="9">
                  <c:v>5.8333333333333348E-2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97213440"/>
        <c:axId val="86034688"/>
      </c:barChart>
      <c:catAx>
        <c:axId val="97213440"/>
        <c:scaling>
          <c:orientation val="minMax"/>
        </c:scaling>
        <c:delete val="0"/>
        <c:axPos val="b"/>
        <c:majorTickMark val="out"/>
        <c:minorTickMark val="none"/>
        <c:tickLblPos val="nextTo"/>
        <c:crossAx val="86034688"/>
        <c:crosses val="autoZero"/>
        <c:auto val="1"/>
        <c:lblAlgn val="ctr"/>
        <c:lblOffset val="100"/>
        <c:noMultiLvlLbl val="0"/>
      </c:catAx>
      <c:valAx>
        <c:axId val="86034688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97213440"/>
        <c:crosses val="autoZero"/>
        <c:crossBetween val="between"/>
        <c:majorUnit val="0.2"/>
      </c:valAx>
    </c:plotArea>
    <c:legend>
      <c:legendPos val="b"/>
      <c:layout>
        <c:manualLayout>
          <c:xMode val="edge"/>
          <c:yMode val="edge"/>
          <c:x val="0.35299384139225454"/>
          <c:y val="0.95089210968132698"/>
          <c:w val="0.2721612544525534"/>
          <c:h val="4.8896682688657787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100">
          <a:latin typeface="Garamond" pitchFamily="18" charset="0"/>
        </a:defRPr>
      </a:pPr>
      <a:endParaRPr lang="fr-F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BE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455155944220664"/>
          <c:y val="0.25800602010180435"/>
          <c:w val="0.34349552177417642"/>
          <c:h val="0.56185586940593557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B050"/>
              </a:solidFill>
            </c:spPr>
          </c:dPt>
          <c:dPt>
            <c:idx val="1"/>
            <c:bubble3D val="0"/>
            <c:spPr>
              <a:solidFill>
                <a:srgbClr val="92D05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FF0000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'6. Satisfaction '!$E$1:$E$5</c:f>
              <c:strCache>
                <c:ptCount val="5"/>
                <c:pt idx="0">
                  <c:v>très satisfait</c:v>
                </c:pt>
                <c:pt idx="1">
                  <c:v>assez satisfait</c:v>
                </c:pt>
                <c:pt idx="2">
                  <c:v>peu satisfait</c:v>
                </c:pt>
                <c:pt idx="3">
                  <c:v>pas du tout satisfait</c:v>
                </c:pt>
                <c:pt idx="4">
                  <c:v>sans avis</c:v>
                </c:pt>
              </c:strCache>
            </c:strRef>
          </c:cat>
          <c:val>
            <c:numRef>
              <c:f>'6. Satisfaction '!$G$1:$G$5</c:f>
              <c:numCache>
                <c:formatCode>0%</c:formatCode>
                <c:ptCount val="5"/>
                <c:pt idx="0">
                  <c:v>0.43220338983050854</c:v>
                </c:pt>
                <c:pt idx="1">
                  <c:v>0.39830508474576282</c:v>
                </c:pt>
                <c:pt idx="2">
                  <c:v>6.7796610169491553E-2</c:v>
                </c:pt>
                <c:pt idx="3">
                  <c:v>3.3898305084745776E-2</c:v>
                </c:pt>
                <c:pt idx="4">
                  <c:v>6.7796610169491553E-2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4863614444730724"/>
          <c:y val="0.29306818335598461"/>
          <c:w val="0.43142458166586706"/>
          <c:h val="0.52723835079369052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100">
          <a:latin typeface="Garamond" pitchFamily="18" charset="0"/>
        </a:defRPr>
      </a:pPr>
      <a:endParaRPr lang="fr-F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BE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642588960077945"/>
          <c:y val="0.19587844362256951"/>
          <c:w val="0.39369152603278151"/>
          <c:h val="0.65604965784608194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B050"/>
              </a:solidFill>
            </c:spPr>
          </c:dPt>
          <c:dPt>
            <c:idx val="1"/>
            <c:bubble3D val="0"/>
            <c:spPr>
              <a:solidFill>
                <a:srgbClr val="92D050"/>
              </a:solidFill>
            </c:spPr>
          </c:dPt>
          <c:dPt>
            <c:idx val="2"/>
            <c:bubble3D val="0"/>
            <c:spPr>
              <a:solidFill>
                <a:srgbClr val="FFFF99"/>
              </a:solidFill>
            </c:spPr>
          </c:dPt>
          <c:dPt>
            <c:idx val="3"/>
            <c:bubble3D val="0"/>
            <c:spPr>
              <a:solidFill>
                <a:srgbClr val="FFC000"/>
              </a:solidFill>
            </c:spPr>
          </c:dPt>
          <c:dPt>
            <c:idx val="4"/>
            <c:bubble3D val="0"/>
            <c:spPr>
              <a:solidFill>
                <a:srgbClr val="FF0000"/>
              </a:solidFill>
            </c:spPr>
          </c:dPt>
          <c:dPt>
            <c:idx val="5"/>
            <c:bubble3D val="0"/>
            <c:spPr>
              <a:solidFill>
                <a:schemeClr val="bg2">
                  <a:lumMod val="90000"/>
                </a:schemeClr>
              </a:solidFill>
            </c:spPr>
          </c:dPt>
          <c:dLbls>
            <c:txPr>
              <a:bodyPr/>
              <a:lstStyle/>
              <a:p>
                <a:pPr>
                  <a:defRPr sz="1200"/>
                </a:pPr>
                <a:endParaRPr lang="fr-F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'outil DR efficace'!$L$3:$L$8</c:f>
              <c:strCache>
                <c:ptCount val="6"/>
                <c:pt idx="0">
                  <c:v>oui, absolument</c:v>
                </c:pt>
                <c:pt idx="1">
                  <c:v>oui, sans certitude</c:v>
                </c:pt>
                <c:pt idx="2">
                  <c:v>pas vraiment</c:v>
                </c:pt>
                <c:pt idx="3">
                  <c:v>non, sans certitude</c:v>
                </c:pt>
                <c:pt idx="4">
                  <c:v>non, pas du tout</c:v>
                </c:pt>
                <c:pt idx="5">
                  <c:v>je ne sais pas</c:v>
                </c:pt>
              </c:strCache>
            </c:strRef>
          </c:cat>
          <c:val>
            <c:numRef>
              <c:f>'outil DR efficace'!$M$3:$M$8</c:f>
              <c:numCache>
                <c:formatCode>0%</c:formatCode>
                <c:ptCount val="6"/>
                <c:pt idx="0">
                  <c:v>0.65957446808510645</c:v>
                </c:pt>
                <c:pt idx="1">
                  <c:v>0.21276595744680854</c:v>
                </c:pt>
                <c:pt idx="2">
                  <c:v>2.1276595744680847E-2</c:v>
                </c:pt>
                <c:pt idx="3">
                  <c:v>4.2553191489361708E-2</c:v>
                </c:pt>
                <c:pt idx="4">
                  <c:v>2.1276595744680847E-2</c:v>
                </c:pt>
                <c:pt idx="5">
                  <c:v>4.2553191489361708E-2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7686991586878555"/>
          <c:y val="0.21008466650410373"/>
          <c:w val="0.41932069712175191"/>
          <c:h val="0.65108406514873307"/>
        </c:manualLayout>
      </c:layout>
      <c:overlay val="0"/>
      <c:txPr>
        <a:bodyPr/>
        <a:lstStyle/>
        <a:p>
          <a:pPr>
            <a:defRPr sz="1200"/>
          </a:pPr>
          <a:endParaRPr lang="fr-FR"/>
        </a:p>
      </c:txPr>
    </c:legend>
    <c:plotVisOnly val="1"/>
    <c:dispBlanksAs val="zero"/>
    <c:showDLblsOverMax val="0"/>
  </c:chart>
  <c:txPr>
    <a:bodyPr/>
    <a:lstStyle/>
    <a:p>
      <a:pPr>
        <a:defRPr sz="900">
          <a:latin typeface="Garamond" pitchFamily="18" charset="0"/>
        </a:defRPr>
      </a:pPr>
      <a:endParaRPr lang="fr-FR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0.80311</cdr:x>
      <cdr:y>0.46368</cdr:y>
    </cdr:from>
    <cdr:to>
      <cdr:x>0.88714</cdr:x>
      <cdr:y>0.53872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6881808" y="2203648"/>
          <a:ext cx="720080" cy="356642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alpha val="17000"/>
          </a:schemeClr>
        </a:solidFill>
        <a:ln xmlns:a="http://schemas.openxmlformats.org/drawingml/2006/main" w="19050">
          <a:solidFill>
            <a:schemeClr val="tx1"/>
          </a:solidFill>
          <a:prstDash val="solid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fr-FR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fr-BE"/>
        </a:p>
      </cdr:txBody>
    </cdr:sp>
  </cdr:relSizeAnchor>
  <cdr:relSizeAnchor xmlns:cdr="http://schemas.openxmlformats.org/drawingml/2006/chartDrawing">
    <cdr:from>
      <cdr:x>0.15605</cdr:x>
      <cdr:y>0.24242</cdr:y>
    </cdr:from>
    <cdr:to>
      <cdr:x>0.24009</cdr:x>
      <cdr:y>0.31746</cdr:y>
    </cdr:to>
    <cdr:sp macro="" textlink="">
      <cdr:nvSpPr>
        <cdr:cNvPr id="4" name="Rectangle 3"/>
        <cdr:cNvSpPr/>
      </cdr:nvSpPr>
      <cdr:spPr>
        <a:xfrm xmlns:a="http://schemas.openxmlformats.org/drawingml/2006/main">
          <a:off x="1337192" y="1152128"/>
          <a:ext cx="720135" cy="35663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75000"/>
            <a:alpha val="17000"/>
          </a:schemeClr>
        </a:solidFill>
        <a:ln xmlns:a="http://schemas.openxmlformats.org/drawingml/2006/main" w="19050">
          <a:solidFill>
            <a:schemeClr val="accent2">
              <a:lumMod val="75000"/>
            </a:schemeClr>
          </a:solidFill>
          <a:prstDash val="solid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fr-BE"/>
        </a:p>
      </cdr:txBody>
    </cdr:sp>
  </cdr:relSizeAnchor>
  <cdr:relSizeAnchor xmlns:cdr="http://schemas.openxmlformats.org/drawingml/2006/chartDrawing">
    <cdr:from>
      <cdr:x>0.5258</cdr:x>
      <cdr:y>0.19697</cdr:y>
    </cdr:from>
    <cdr:to>
      <cdr:x>0.60984</cdr:x>
      <cdr:y>0.27201</cdr:y>
    </cdr:to>
    <cdr:sp macro="" textlink="">
      <cdr:nvSpPr>
        <cdr:cNvPr id="5" name="Rectangle 4"/>
        <cdr:cNvSpPr/>
      </cdr:nvSpPr>
      <cdr:spPr>
        <a:xfrm xmlns:a="http://schemas.openxmlformats.org/drawingml/2006/main">
          <a:off x="4505544" y="936104"/>
          <a:ext cx="720135" cy="35663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75000"/>
            <a:alpha val="17000"/>
          </a:schemeClr>
        </a:solidFill>
        <a:ln xmlns:a="http://schemas.openxmlformats.org/drawingml/2006/main" w="19050">
          <a:solidFill>
            <a:schemeClr val="accent2">
              <a:lumMod val="75000"/>
            </a:schemeClr>
          </a:solidFill>
          <a:prstDash val="solid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fr-BE"/>
        </a:p>
      </cdr:txBody>
    </cdr:sp>
  </cdr:relSizeAnchor>
  <cdr:relSizeAnchor xmlns:cdr="http://schemas.openxmlformats.org/drawingml/2006/chartDrawing">
    <cdr:from>
      <cdr:x>0.89555</cdr:x>
      <cdr:y>0.22727</cdr:y>
    </cdr:from>
    <cdr:to>
      <cdr:x>0.97959</cdr:x>
      <cdr:y>0.30231</cdr:y>
    </cdr:to>
    <cdr:sp macro="" textlink="">
      <cdr:nvSpPr>
        <cdr:cNvPr id="6" name="Rectangle 5"/>
        <cdr:cNvSpPr/>
      </cdr:nvSpPr>
      <cdr:spPr>
        <a:xfrm xmlns:a="http://schemas.openxmlformats.org/drawingml/2006/main">
          <a:off x="7673896" y="1080120"/>
          <a:ext cx="720135" cy="35663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75000"/>
            <a:alpha val="17000"/>
          </a:schemeClr>
        </a:solidFill>
        <a:ln xmlns:a="http://schemas.openxmlformats.org/drawingml/2006/main" w="19050">
          <a:solidFill>
            <a:schemeClr val="accent2">
              <a:lumMod val="75000"/>
            </a:schemeClr>
          </a:solidFill>
          <a:prstDash val="solid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fr-BE"/>
        </a:p>
      </cdr:txBody>
    </cdr:sp>
  </cdr:relSizeAnchor>
  <cdr:relSizeAnchor xmlns:cdr="http://schemas.openxmlformats.org/drawingml/2006/chartDrawing">
    <cdr:from>
      <cdr:x>0.70632</cdr:x>
      <cdr:y>0.22727</cdr:y>
    </cdr:from>
    <cdr:to>
      <cdr:x>0.79036</cdr:x>
      <cdr:y>0.30231</cdr:y>
    </cdr:to>
    <cdr:sp macro="" textlink="">
      <cdr:nvSpPr>
        <cdr:cNvPr id="7" name="Rectangle 6"/>
        <cdr:cNvSpPr/>
      </cdr:nvSpPr>
      <cdr:spPr>
        <a:xfrm xmlns:a="http://schemas.openxmlformats.org/drawingml/2006/main">
          <a:off x="6052414" y="1080120"/>
          <a:ext cx="720135" cy="35663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75000"/>
            <a:alpha val="17000"/>
          </a:schemeClr>
        </a:solidFill>
        <a:ln xmlns:a="http://schemas.openxmlformats.org/drawingml/2006/main" w="19050">
          <a:solidFill>
            <a:schemeClr val="accent2">
              <a:lumMod val="75000"/>
            </a:schemeClr>
          </a:solidFill>
          <a:prstDash val="solid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fr-BE"/>
        </a:p>
      </cdr:txBody>
    </cdr:sp>
  </cdr:relSizeAnchor>
  <cdr:relSizeAnchor xmlns:cdr="http://schemas.openxmlformats.org/drawingml/2006/chartDrawing">
    <cdr:from>
      <cdr:x>0.06361</cdr:x>
      <cdr:y>0.4697</cdr:y>
    </cdr:from>
    <cdr:to>
      <cdr:x>0.14765</cdr:x>
      <cdr:y>0.54474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545104" y="2232248"/>
          <a:ext cx="720080" cy="356642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alpha val="17000"/>
          </a:schemeClr>
        </a:solidFill>
        <a:ln xmlns:a="http://schemas.openxmlformats.org/drawingml/2006/main" w="19050">
          <a:solidFill>
            <a:schemeClr val="tx1"/>
          </a:solidFill>
          <a:prstDash val="solid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fr-FR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fr-BE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DB2E23-5454-4651-8C34-41F7E5DD0B09}" type="datetimeFigureOut">
              <a:rPr lang="fr-BE" smtClean="0"/>
              <a:pPr/>
              <a:t>20/11/2014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942816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EE35B-49CF-44CC-BB96-D99E712FFCCB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416634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E4ADA1-8D20-40D4-B659-F7F25F822320}" type="datetimeFigureOut">
              <a:rPr lang="fr-FR" smtClean="0"/>
              <a:pPr/>
              <a:t>20/11/2014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550E48-E531-45D1-A861-DC5EED646FFF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06967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50E48-E531-45D1-A861-DC5EED646FFF}" type="slidenum">
              <a:rPr lang="fr-BE" smtClean="0"/>
              <a:pPr/>
              <a:t>1</a:t>
            </a:fld>
            <a:endParaRPr lang="fr-B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fr-B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50E48-E531-45D1-A861-DC5EED646FFF}" type="slidenum">
              <a:rPr lang="fr-BE" smtClean="0"/>
              <a:pPr/>
              <a:t>12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845115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50E48-E531-45D1-A861-DC5EED646FFF}" type="slidenum">
              <a:rPr lang="fr-BE" smtClean="0"/>
              <a:pPr/>
              <a:t>13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493332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B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50E48-E531-45D1-A861-DC5EED646FFF}" type="slidenum">
              <a:rPr lang="fr-BE" smtClean="0"/>
              <a:pPr/>
              <a:t>14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55405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50E48-E531-45D1-A861-DC5EED646FFF}" type="slidenum">
              <a:rPr lang="fr-BE" smtClean="0"/>
              <a:pPr/>
              <a:t>15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85605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BE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50E48-E531-45D1-A861-DC5EED646FFF}" type="slidenum">
              <a:rPr lang="fr-BE" smtClean="0"/>
              <a:pPr/>
              <a:t>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967057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42950" lvl="1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None/>
            </a:pPr>
            <a:endParaRPr lang="fr-BE" sz="1600" dirty="0" smtClean="0">
              <a:latin typeface="Garamond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50E48-E531-45D1-A861-DC5EED646FFF}" type="slidenum">
              <a:rPr lang="fr-BE" smtClean="0"/>
              <a:pPr/>
              <a:t>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967057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BE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50E48-E531-45D1-A861-DC5EED646FFF}" type="slidenum">
              <a:rPr lang="fr-BE" smtClean="0"/>
              <a:pPr/>
              <a:t>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859176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BE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50E48-E531-45D1-A861-DC5EED646FFF}" type="slidenum">
              <a:rPr lang="fr-BE" smtClean="0"/>
              <a:pPr/>
              <a:t>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671157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BE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50E48-E531-45D1-A861-DC5EED646FFF}" type="slidenum">
              <a:rPr lang="fr-BE" smtClean="0"/>
              <a:pPr/>
              <a:t>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031688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50E48-E531-45D1-A861-DC5EED646FFF}" type="slidenum">
              <a:rPr lang="fr-BE" smtClean="0"/>
              <a:pPr/>
              <a:t>9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110848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50E48-E531-45D1-A861-DC5EED646FFF}" type="slidenum">
              <a:rPr lang="fr-BE" smtClean="0"/>
              <a:pPr/>
              <a:t>10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829212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50E48-E531-45D1-A861-DC5EED646FFF}" type="slidenum">
              <a:rPr lang="fr-BE" smtClean="0"/>
              <a:pPr/>
              <a:t>11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82921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44E0A-2253-47E8-B73B-126AF3864EBD}" type="datetime1">
              <a:rPr lang="fr-FR" smtClean="0"/>
              <a:pPr/>
              <a:t>20/11/2014</a:t>
            </a:fld>
            <a:endParaRPr lang="fr-BE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F40BD-DDC6-4E62-8F0C-ACE0DFD826A4}" type="datetime1">
              <a:rPr lang="fr-FR" smtClean="0"/>
              <a:pPr/>
              <a:t>20/11/2014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C4E55-4F49-420F-BCCD-27588A11A3D7}" type="datetime1">
              <a:rPr lang="fr-FR" smtClean="0"/>
              <a:pPr/>
              <a:t>20/11/2014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5634D-483D-4A09-870E-9B9BFBC953D3}" type="datetime1">
              <a:rPr lang="fr-FR" smtClean="0"/>
              <a:pPr/>
              <a:t>20/11/2014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D7E89-2A43-4782-8084-52E2ED706F17}" type="datetime1">
              <a:rPr lang="fr-FR" smtClean="0"/>
              <a:pPr/>
              <a:t>20/11/2014</a:t>
            </a:fld>
            <a:endParaRPr lang="fr-BE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9DFBD87-1D13-483C-843F-70EBFCA01D9A}" type="datetime1">
              <a:rPr lang="fr-FR" smtClean="0"/>
              <a:pPr/>
              <a:t>20/11/2014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5C18-42F7-4215-A2D8-AB2981A8FBBB}" type="datetime1">
              <a:rPr lang="fr-FR" smtClean="0"/>
              <a:pPr/>
              <a:t>20/11/2014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fr-BE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96250-6104-4A43-909E-A0E3C8B608E9}" type="datetime1">
              <a:rPr lang="fr-FR" smtClean="0"/>
              <a:pPr/>
              <a:t>20/11/2014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39FE7-1613-4C53-9A69-8056129B9345}" type="datetime1">
              <a:rPr lang="fr-FR" smtClean="0"/>
              <a:pPr/>
              <a:t>20/11/2014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4F5A1-EEC7-411F-B57D-CAE0D606B04D}" type="datetime1">
              <a:rPr lang="fr-FR" smtClean="0"/>
              <a:pPr/>
              <a:t>20/11/2014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4CE08F-14D1-4589-BB26-FC30FFDBCFB1}" type="datetime1">
              <a:rPr lang="fr-FR" smtClean="0"/>
              <a:pPr/>
              <a:t>20/11/2014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0E56C28-4919-4DBD-94E4-B6C13D9B69CE}" type="datetime1">
              <a:rPr lang="fr-FR" smtClean="0"/>
              <a:pPr/>
              <a:t>20/11/2014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fr-BE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mbloux.ulg.ac.be/eg/capru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683568" y="332656"/>
            <a:ext cx="7882880" cy="1673225"/>
          </a:xfrm>
        </p:spPr>
        <p:txBody>
          <a:bodyPr>
            <a:noAutofit/>
          </a:bodyPr>
          <a:lstStyle/>
          <a:p>
            <a:pPr algn="ctr"/>
            <a:r>
              <a:rPr lang="fr-BE" sz="2000" b="1" cap="small" dirty="0">
                <a:solidFill>
                  <a:schemeClr val="bg1"/>
                </a:solidFill>
                <a:latin typeface="Garamond" pitchFamily="18" charset="0"/>
              </a:rPr>
              <a:t>Maisons de village en Région wallonne : </a:t>
            </a:r>
            <a:endParaRPr lang="fr-BE" sz="2000" b="1" cap="small" dirty="0" smtClean="0">
              <a:solidFill>
                <a:schemeClr val="bg1"/>
              </a:solidFill>
              <a:latin typeface="Garamond" pitchFamily="18" charset="0"/>
            </a:endParaRPr>
          </a:p>
          <a:p>
            <a:pPr algn="ctr"/>
            <a:r>
              <a:rPr lang="fr-BE" sz="2000" b="1" cap="small" dirty="0" smtClean="0">
                <a:solidFill>
                  <a:schemeClr val="bg1"/>
                </a:solidFill>
                <a:latin typeface="Garamond" pitchFamily="18" charset="0"/>
              </a:rPr>
              <a:t>analyse </a:t>
            </a:r>
            <a:r>
              <a:rPr lang="fr-BE" sz="2000" b="1" cap="small" dirty="0">
                <a:solidFill>
                  <a:schemeClr val="bg1"/>
                </a:solidFill>
                <a:latin typeface="Garamond" pitchFamily="18" charset="0"/>
              </a:rPr>
              <a:t>de </a:t>
            </a:r>
            <a:r>
              <a:rPr lang="fr-BE" sz="2000" b="1" cap="small" dirty="0" smtClean="0">
                <a:solidFill>
                  <a:schemeClr val="bg1"/>
                </a:solidFill>
                <a:latin typeface="Garamond" pitchFamily="18" charset="0"/>
              </a:rPr>
              <a:t>cas</a:t>
            </a:r>
          </a:p>
          <a:p>
            <a:pPr algn="ctr"/>
            <a:endParaRPr lang="fr-BE" sz="1500" b="1" cap="small" dirty="0" smtClean="0">
              <a:solidFill>
                <a:schemeClr val="bg1"/>
              </a:solidFill>
              <a:latin typeface="Garamond" pitchFamily="18" charset="0"/>
            </a:endParaRPr>
          </a:p>
          <a:p>
            <a:pPr algn="ctr"/>
            <a:r>
              <a:rPr lang="fr-BE" sz="1500" b="1" cap="none" dirty="0" smtClean="0">
                <a:solidFill>
                  <a:schemeClr val="bg1"/>
                </a:solidFill>
                <a:latin typeface="Garamond" pitchFamily="18" charset="0"/>
              </a:rPr>
              <a:t>Etude menée par la Cellule CAPRU (Gembloux Agro </a:t>
            </a:r>
            <a:r>
              <a:rPr lang="fr-BE" sz="1500" cap="none" dirty="0">
                <a:solidFill>
                  <a:schemeClr val="bg1"/>
                </a:solidFill>
                <a:latin typeface="Garamond" pitchFamily="18" charset="0"/>
              </a:rPr>
              <a:t>B</a:t>
            </a:r>
            <a:r>
              <a:rPr lang="fr-BE" sz="1500" b="1" cap="none" dirty="0" smtClean="0">
                <a:solidFill>
                  <a:schemeClr val="bg1"/>
                </a:solidFill>
                <a:latin typeface="Garamond" pitchFamily="18" charset="0"/>
              </a:rPr>
              <a:t>io Tech)</a:t>
            </a:r>
          </a:p>
          <a:p>
            <a:pPr algn="ctr"/>
            <a:r>
              <a:rPr lang="fr-BE" sz="1100" b="1" cap="none" dirty="0" smtClean="0">
                <a:solidFill>
                  <a:schemeClr val="bg1"/>
                </a:solidFill>
                <a:latin typeface="Garamond" pitchFamily="18" charset="0"/>
              </a:rPr>
              <a:t>Unité d’Economie et Développement rural</a:t>
            </a:r>
          </a:p>
          <a:p>
            <a:pPr algn="ctr"/>
            <a:r>
              <a:rPr lang="fr-BE" sz="1100" b="1" cap="none" dirty="0" smtClean="0">
                <a:solidFill>
                  <a:schemeClr val="bg1"/>
                </a:solidFill>
                <a:latin typeface="Garamond" pitchFamily="18" charset="0"/>
              </a:rPr>
              <a:t>Cécile Brulard</a:t>
            </a:r>
            <a:endParaRPr lang="fr-BE" sz="1100" cap="none" dirty="0" smtClean="0">
              <a:solidFill>
                <a:schemeClr val="bg1"/>
              </a:solidFill>
              <a:latin typeface="Garamond" pitchFamily="18" charset="0"/>
            </a:endParaRPr>
          </a:p>
          <a:p>
            <a:pPr algn="ctr"/>
            <a:endParaRPr lang="fr-BE" sz="2000" dirty="0">
              <a:solidFill>
                <a:schemeClr val="bg1"/>
              </a:solidFill>
              <a:latin typeface="Garamond" pitchFamily="18" charset="0"/>
            </a:endParaRPr>
          </a:p>
        </p:txBody>
      </p:sp>
      <p:grpSp>
        <p:nvGrpSpPr>
          <p:cNvPr id="2" name="Groupe 1"/>
          <p:cNvGrpSpPr/>
          <p:nvPr/>
        </p:nvGrpSpPr>
        <p:grpSpPr>
          <a:xfrm>
            <a:off x="2339752" y="5711145"/>
            <a:ext cx="4417495" cy="650340"/>
            <a:chOff x="2339752" y="6025541"/>
            <a:chExt cx="4417495" cy="650340"/>
          </a:xfrm>
        </p:grpSpPr>
        <p:grpSp>
          <p:nvGrpSpPr>
            <p:cNvPr id="20" name="Groupe 19"/>
            <p:cNvGrpSpPr/>
            <p:nvPr/>
          </p:nvGrpSpPr>
          <p:grpSpPr>
            <a:xfrm>
              <a:off x="4417247" y="6044711"/>
              <a:ext cx="2340000" cy="612000"/>
              <a:chOff x="6500826" y="5715016"/>
              <a:chExt cx="2428892" cy="642942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6500826" y="5715016"/>
                <a:ext cx="2428892" cy="64294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 dirty="0"/>
              </a:p>
            </p:txBody>
          </p:sp>
          <p:pic>
            <p:nvPicPr>
              <p:cNvPr id="24" name="Picture 4" descr="logoGxABT_couleur_RVB_HiRes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6500826" y="5787024"/>
                <a:ext cx="1471611" cy="4822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25" name="Picture 1" descr="C:\Documents and Settings\Administrateur\Mes documents\Capru-2011\Logos RW\coq_spw_ho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339752" y="6025541"/>
              <a:ext cx="1311796" cy="650340"/>
            </a:xfrm>
            <a:prstGeom prst="rect">
              <a:avLst/>
            </a:prstGeom>
            <a:noFill/>
          </p:spPr>
        </p:pic>
        <p:pic>
          <p:nvPicPr>
            <p:cNvPr id="26" name="Picture 2" descr="C:\Documents and Settings\Administrateur\Mes documents\Capru-2011\Logos RW\dgo3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764260" y="6104070"/>
              <a:ext cx="519708" cy="493282"/>
            </a:xfrm>
            <a:prstGeom prst="rect">
              <a:avLst/>
            </a:prstGeom>
            <a:noFill/>
          </p:spPr>
        </p:pic>
        <p:pic>
          <p:nvPicPr>
            <p:cNvPr id="27" name="Picture 2" descr="logo_coul_texte_cadre_300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915652" y="6055485"/>
              <a:ext cx="841595" cy="61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051" y="2924944"/>
            <a:ext cx="3248438" cy="21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 descr="C:\Users\ULg Gembloux\Documents\Capru_2012-2013\Photos\Maisons de village\Jauche - 2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6123" y="2924944"/>
            <a:ext cx="3248438" cy="21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528051" y="5229200"/>
            <a:ext cx="7486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000" i="1" dirty="0" smtClean="0">
                <a:latin typeface="Garamond" panose="02020404030301010803" pitchFamily="18" charset="0"/>
              </a:rPr>
              <a:t>Mellier</a:t>
            </a:r>
            <a:endParaRPr lang="fr-BE" sz="1000" i="1" dirty="0">
              <a:latin typeface="Garamond" panose="02020404030301010803" pitchFamily="18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5126123" y="5229200"/>
            <a:ext cx="7486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000" i="1" dirty="0" smtClean="0">
                <a:latin typeface="Garamond" panose="02020404030301010803" pitchFamily="18" charset="0"/>
              </a:rPr>
              <a:t>Jauche</a:t>
            </a:r>
            <a:endParaRPr lang="fr-BE" sz="1000" i="1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340804" y="188640"/>
            <a:ext cx="8534400" cy="824136"/>
          </a:xfrm>
        </p:spPr>
        <p:txBody>
          <a:bodyPr>
            <a:normAutofit/>
          </a:bodyPr>
          <a:lstStyle/>
          <a:p>
            <a:pPr algn="l"/>
            <a:r>
              <a:rPr lang="fr-BE" sz="3000" cap="small" dirty="0" smtClean="0">
                <a:solidFill>
                  <a:schemeClr val="accent3">
                    <a:lumMod val="75000"/>
                  </a:schemeClr>
                </a:solidFill>
                <a:latin typeface="Garamond" pitchFamily="18" charset="0"/>
              </a:rPr>
              <a:t>Retombées locales : </a:t>
            </a:r>
            <a:r>
              <a:rPr lang="fr-BE" sz="3000" dirty="0" smtClean="0">
                <a:solidFill>
                  <a:schemeClr val="accent3">
                    <a:lumMod val="75000"/>
                  </a:schemeClr>
                </a:solidFill>
                <a:latin typeface="Garamond" pitchFamily="18" charset="0"/>
              </a:rPr>
              <a:t>retombées positives</a:t>
            </a:r>
            <a:endParaRPr lang="fr-BE" sz="3000" dirty="0">
              <a:solidFill>
                <a:schemeClr val="accent3">
                  <a:lumMod val="75000"/>
                </a:schemeClr>
              </a:solidFill>
              <a:latin typeface="Garamond" pitchFamily="18" charset="0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10</a:t>
            </a:fld>
            <a:endParaRPr lang="fr-BE"/>
          </a:p>
        </p:txBody>
      </p:sp>
      <p:sp>
        <p:nvSpPr>
          <p:cNvPr id="6" name="ZoneTexte 5"/>
          <p:cNvSpPr txBox="1"/>
          <p:nvPr/>
        </p:nvSpPr>
        <p:spPr>
          <a:xfrm>
            <a:off x="395536" y="1457925"/>
            <a:ext cx="8712968" cy="2746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BE" sz="1900" dirty="0" smtClean="0">
                <a:latin typeface="Garamond" pitchFamily="18" charset="0"/>
              </a:rPr>
              <a:t>Opinion des initiateurs et gestionnaires :</a:t>
            </a:r>
          </a:p>
          <a:p>
            <a:pPr marL="742950" lvl="1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BE" sz="1600" dirty="0">
                <a:latin typeface="Garamond" pitchFamily="18" charset="0"/>
              </a:rPr>
              <a:t>Promotion de la région et de ses spécificités</a:t>
            </a:r>
          </a:p>
          <a:p>
            <a:pPr marL="1162050" lvl="3" indent="-2667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ü"/>
            </a:pPr>
            <a:r>
              <a:rPr lang="fr-BE" sz="1600" dirty="0">
                <a:latin typeface="Garamond" pitchFamily="18" charset="0"/>
              </a:rPr>
              <a:t>Accueil d’artistes locaux, artisans du terroir</a:t>
            </a:r>
          </a:p>
          <a:p>
            <a:pPr marL="1162050" lvl="3" indent="-2667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ü"/>
            </a:pPr>
            <a:r>
              <a:rPr lang="fr-BE" sz="1600" dirty="0">
                <a:latin typeface="Garamond" pitchFamily="18" charset="0"/>
              </a:rPr>
              <a:t>Marche ADEPS, ballades gourmandes</a:t>
            </a:r>
          </a:p>
          <a:p>
            <a:pPr marL="1162050" lvl="3" indent="-2667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ü"/>
            </a:pPr>
            <a:r>
              <a:rPr lang="fr-BE" sz="1600" dirty="0">
                <a:latin typeface="Garamond" pitchFamily="18" charset="0"/>
              </a:rPr>
              <a:t>Fêtes de village</a:t>
            </a:r>
          </a:p>
          <a:p>
            <a:pPr marL="1162050" lvl="3" indent="-2667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ü"/>
            </a:pPr>
            <a:r>
              <a:rPr lang="fr-BE" sz="1600" dirty="0">
                <a:latin typeface="Garamond" pitchFamily="18" charset="0"/>
              </a:rPr>
              <a:t>Manifestations folkloriques</a:t>
            </a:r>
          </a:p>
          <a:p>
            <a:pPr marL="742950" lvl="1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BE" sz="1600" dirty="0">
                <a:latin typeface="Garamond" pitchFamily="18" charset="0"/>
              </a:rPr>
              <a:t>Valorisation du patrimoine bâti </a:t>
            </a:r>
          </a:p>
        </p:txBody>
      </p:sp>
      <p:graphicFrame>
        <p:nvGraphicFramePr>
          <p:cNvPr id="8" name="Graphique 7"/>
          <p:cNvGraphicFramePr/>
          <p:nvPr>
            <p:extLst>
              <p:ext uri="{D42A27DB-BD31-4B8C-83A1-F6EECF244321}">
                <p14:modId xmlns:p14="http://schemas.microsoft.com/office/powerpoint/2010/main" val="2671926501"/>
              </p:ext>
            </p:extLst>
          </p:nvPr>
        </p:nvGraphicFramePr>
        <p:xfrm>
          <a:off x="4941912" y="2831378"/>
          <a:ext cx="2933869" cy="18180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Zone de texte 46"/>
          <p:cNvSpPr txBox="1"/>
          <p:nvPr/>
        </p:nvSpPr>
        <p:spPr>
          <a:xfrm>
            <a:off x="4932040" y="4725144"/>
            <a:ext cx="3221900" cy="457200"/>
          </a:xfrm>
          <a:prstGeom prst="rect">
            <a:avLst/>
          </a:prstGeom>
          <a:solidFill>
            <a:prstClr val="white"/>
          </a:solidFill>
          <a:ln>
            <a:noFill/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1200"/>
              </a:spcAft>
            </a:pPr>
            <a:r>
              <a:rPr lang="fr-BE" sz="1200" i="1" dirty="0" smtClean="0">
                <a:effectLst/>
                <a:latin typeface="Garamond"/>
                <a:ea typeface="Calibri"/>
                <a:cs typeface="Times New Roman"/>
              </a:rPr>
              <a:t>«</a:t>
            </a:r>
            <a:r>
              <a:rPr lang="fr-BE" sz="1200" i="1" dirty="0">
                <a:effectLst/>
                <a:latin typeface="Garamond"/>
                <a:ea typeface="Calibri"/>
                <a:cs typeface="Times New Roman"/>
              </a:rPr>
              <a:t> La maison permet-elle de valoriser le patrimoine, les cultures et/ou les spécificités locales ? »</a:t>
            </a:r>
            <a:endParaRPr lang="fr-BE" sz="1200" dirty="0">
              <a:effectLst/>
              <a:latin typeface="Garamond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90754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340804" y="188640"/>
            <a:ext cx="8534400" cy="824136"/>
          </a:xfrm>
        </p:spPr>
        <p:txBody>
          <a:bodyPr>
            <a:normAutofit/>
          </a:bodyPr>
          <a:lstStyle/>
          <a:p>
            <a:pPr algn="l"/>
            <a:r>
              <a:rPr lang="fr-BE" sz="3000" cap="small" dirty="0" smtClean="0">
                <a:solidFill>
                  <a:schemeClr val="accent3">
                    <a:lumMod val="75000"/>
                  </a:schemeClr>
                </a:solidFill>
                <a:latin typeface="Garamond" pitchFamily="18" charset="0"/>
              </a:rPr>
              <a:t>Retombées locales : </a:t>
            </a:r>
            <a:r>
              <a:rPr lang="fr-BE" sz="3000" dirty="0" smtClean="0">
                <a:solidFill>
                  <a:schemeClr val="accent3">
                    <a:lumMod val="75000"/>
                  </a:schemeClr>
                </a:solidFill>
                <a:latin typeface="Garamond" pitchFamily="18" charset="0"/>
              </a:rPr>
              <a:t>retombées positives</a:t>
            </a:r>
            <a:endParaRPr lang="fr-BE" sz="3000" dirty="0">
              <a:solidFill>
                <a:schemeClr val="accent3">
                  <a:lumMod val="75000"/>
                </a:schemeClr>
              </a:solidFill>
              <a:latin typeface="Garamond" pitchFamily="18" charset="0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11</a:t>
            </a:fld>
            <a:endParaRPr lang="fr-BE"/>
          </a:p>
        </p:txBody>
      </p:sp>
      <p:sp>
        <p:nvSpPr>
          <p:cNvPr id="6" name="ZoneTexte 5"/>
          <p:cNvSpPr txBox="1"/>
          <p:nvPr/>
        </p:nvSpPr>
        <p:spPr>
          <a:xfrm>
            <a:off x="323528" y="1340768"/>
            <a:ext cx="8712968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BE" sz="1900" dirty="0" smtClean="0">
                <a:latin typeface="Garamond" pitchFamily="18" charset="0"/>
              </a:rPr>
              <a:t>Opinion des utilisateurs : </a:t>
            </a:r>
            <a:endParaRPr lang="fr-BE" sz="1900" dirty="0">
              <a:latin typeface="Garamond" pitchFamily="18" charset="0"/>
            </a:endParaRPr>
          </a:p>
        </p:txBody>
      </p:sp>
      <p:graphicFrame>
        <p:nvGraphicFramePr>
          <p:cNvPr id="10" name="Graphique 9"/>
          <p:cNvGraphicFramePr/>
          <p:nvPr>
            <p:extLst>
              <p:ext uri="{D42A27DB-BD31-4B8C-83A1-F6EECF244321}">
                <p14:modId xmlns:p14="http://schemas.microsoft.com/office/powerpoint/2010/main" val="3806448626"/>
              </p:ext>
            </p:extLst>
          </p:nvPr>
        </p:nvGraphicFramePr>
        <p:xfrm>
          <a:off x="323528" y="1871683"/>
          <a:ext cx="8424936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ctangle 1"/>
          <p:cNvSpPr/>
          <p:nvPr/>
        </p:nvSpPr>
        <p:spPr>
          <a:xfrm>
            <a:off x="899592" y="5589240"/>
            <a:ext cx="720080" cy="504056"/>
          </a:xfrm>
          <a:prstGeom prst="rect">
            <a:avLst/>
          </a:prstGeom>
          <a:solidFill>
            <a:srgbClr val="92D050">
              <a:alpha val="15000"/>
            </a:srgbClr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9" name="Rectangle 8"/>
          <p:cNvSpPr/>
          <p:nvPr/>
        </p:nvSpPr>
        <p:spPr>
          <a:xfrm>
            <a:off x="7020272" y="5621027"/>
            <a:ext cx="1512168" cy="504056"/>
          </a:xfrm>
          <a:prstGeom prst="rect">
            <a:avLst/>
          </a:prstGeom>
          <a:solidFill>
            <a:srgbClr val="92D050">
              <a:alpha val="15000"/>
            </a:srgbClr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6373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12</a:t>
            </a:fld>
            <a:endParaRPr lang="fr-BE"/>
          </a:p>
        </p:txBody>
      </p:sp>
      <p:sp>
        <p:nvSpPr>
          <p:cNvPr id="6" name="ZoneTexte 5"/>
          <p:cNvSpPr txBox="1"/>
          <p:nvPr/>
        </p:nvSpPr>
        <p:spPr>
          <a:xfrm>
            <a:off x="228997" y="1414081"/>
            <a:ext cx="8712968" cy="2516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BE" sz="1900" dirty="0" smtClean="0">
                <a:latin typeface="Garamond" pitchFamily="18" charset="0"/>
              </a:rPr>
              <a:t>2 maisons sur 3 : parfois une, parfois plusieurs activités</a:t>
            </a:r>
          </a:p>
          <a:p>
            <a:pPr marL="285750" lvl="1" indent="-285750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BE" sz="1900" dirty="0" smtClean="0">
                <a:latin typeface="Garamond" pitchFamily="18" charset="0"/>
              </a:rPr>
              <a:t>Essentiellement lorsque gestion dynamique &gt;&lt; tenue calendrier d’occupation</a:t>
            </a:r>
          </a:p>
          <a:p>
            <a:pPr marL="742950" lvl="2" indent="-285750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BE" sz="1600" dirty="0" smtClean="0">
                <a:latin typeface="Garamond" pitchFamily="18" charset="0"/>
              </a:rPr>
              <a:t>Gestion partenariale : 100 % des maisons</a:t>
            </a:r>
          </a:p>
          <a:p>
            <a:pPr marL="742950" lvl="2" indent="-285750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BE" sz="1600" dirty="0" smtClean="0">
                <a:latin typeface="Garamond" pitchFamily="18" charset="0"/>
              </a:rPr>
              <a:t>Gestion par un comité de gestion autonome à la commune : 79% des maisons</a:t>
            </a:r>
          </a:p>
          <a:p>
            <a:pPr marL="742950" lvl="2" indent="-285750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BE" sz="1600" dirty="0" smtClean="0">
                <a:latin typeface="Garamond" pitchFamily="18" charset="0"/>
              </a:rPr>
              <a:t>Gestion par la commune : 50% des maisons</a:t>
            </a:r>
          </a:p>
          <a:p>
            <a:pPr marL="285750" lvl="1" indent="-285750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BE" sz="1900" dirty="0" smtClean="0">
                <a:latin typeface="Garamond" pitchFamily="18" charset="0"/>
              </a:rPr>
              <a:t>Souffle de vie à certaines associations en manque d’un lieu de regroupement</a:t>
            </a:r>
            <a:endParaRPr lang="fr-BE" sz="1900" dirty="0">
              <a:latin typeface="Garamond" pitchFamily="18" charset="0"/>
            </a:endParaRPr>
          </a:p>
        </p:txBody>
      </p:sp>
      <p:sp>
        <p:nvSpPr>
          <p:cNvPr id="8" name="Titre 4"/>
          <p:cNvSpPr>
            <a:spLocks noGrp="1"/>
          </p:cNvSpPr>
          <p:nvPr>
            <p:ph type="title"/>
          </p:nvPr>
        </p:nvSpPr>
        <p:spPr>
          <a:xfrm>
            <a:off x="340804" y="188640"/>
            <a:ext cx="8534400" cy="824136"/>
          </a:xfrm>
        </p:spPr>
        <p:txBody>
          <a:bodyPr>
            <a:normAutofit/>
          </a:bodyPr>
          <a:lstStyle/>
          <a:p>
            <a:pPr algn="l"/>
            <a:r>
              <a:rPr lang="fr-BE" sz="3000" cap="small" dirty="0" smtClean="0">
                <a:solidFill>
                  <a:schemeClr val="accent3">
                    <a:lumMod val="75000"/>
                  </a:schemeClr>
                </a:solidFill>
                <a:latin typeface="Garamond" pitchFamily="18" charset="0"/>
              </a:rPr>
              <a:t>Retombées locales : </a:t>
            </a:r>
            <a:r>
              <a:rPr lang="fr-BE" sz="3000" dirty="0" smtClean="0">
                <a:solidFill>
                  <a:schemeClr val="accent3">
                    <a:lumMod val="75000"/>
                  </a:schemeClr>
                </a:solidFill>
                <a:latin typeface="Garamond" pitchFamily="18" charset="0"/>
              </a:rPr>
              <a:t>création de nouvelles activités</a:t>
            </a:r>
            <a:endParaRPr lang="fr-BE" sz="3000" dirty="0">
              <a:solidFill>
                <a:schemeClr val="accent3">
                  <a:lumMod val="75000"/>
                </a:schemeClr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1870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13</a:t>
            </a:fld>
            <a:endParaRPr lang="fr-BE"/>
          </a:p>
        </p:txBody>
      </p:sp>
      <p:sp>
        <p:nvSpPr>
          <p:cNvPr id="6" name="ZoneTexte 5"/>
          <p:cNvSpPr txBox="1"/>
          <p:nvPr/>
        </p:nvSpPr>
        <p:spPr>
          <a:xfrm>
            <a:off x="378371" y="1378685"/>
            <a:ext cx="8712968" cy="2516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BE" sz="1900" dirty="0" smtClean="0">
                <a:latin typeface="Garamond" pitchFamily="18" charset="0"/>
              </a:rPr>
              <a:t>10/30 </a:t>
            </a:r>
            <a:r>
              <a:rPr lang="fr-BE" sz="1900" dirty="0">
                <a:latin typeface="Garamond" pitchFamily="18" charset="0"/>
              </a:rPr>
              <a:t>des maisons : nuisances </a:t>
            </a:r>
            <a:endParaRPr lang="fr-BE" sz="1900" dirty="0" smtClean="0">
              <a:latin typeface="Garamond" pitchFamily="18" charset="0"/>
            </a:endParaRPr>
          </a:p>
          <a:p>
            <a:pPr marL="742950" lvl="1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BE" sz="1600" dirty="0">
                <a:latin typeface="Garamond" pitchFamily="18" charset="0"/>
              </a:rPr>
              <a:t>Nuisances sonores (musique, bavardage tardif, querelle, …)</a:t>
            </a:r>
          </a:p>
          <a:p>
            <a:pPr marL="742950" lvl="1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BE" sz="1600" dirty="0">
                <a:latin typeface="Garamond" pitchFamily="18" charset="0"/>
              </a:rPr>
              <a:t>Stationnement des véhicules</a:t>
            </a:r>
          </a:p>
          <a:p>
            <a:pPr marL="742950" lvl="1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BE" sz="1600" dirty="0">
                <a:latin typeface="Garamond" pitchFamily="18" charset="0"/>
              </a:rPr>
              <a:t>Affluence des véhicules et insécurité</a:t>
            </a:r>
          </a:p>
          <a:p>
            <a:pPr marL="285750" lvl="1" indent="-285750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BE" sz="1900" dirty="0" smtClean="0">
                <a:latin typeface="Garamond" pitchFamily="18" charset="0"/>
              </a:rPr>
              <a:t>Fréquence : +/- </a:t>
            </a:r>
            <a:r>
              <a:rPr lang="fr-BE" sz="1900" dirty="0">
                <a:latin typeface="Garamond" pitchFamily="18" charset="0"/>
              </a:rPr>
              <a:t>2x par an </a:t>
            </a:r>
          </a:p>
          <a:p>
            <a:pPr marL="285750" lvl="1" indent="-285750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BE" sz="1900" dirty="0" smtClean="0">
                <a:latin typeface="Garamond" pitchFamily="18" charset="0"/>
              </a:rPr>
              <a:t>… 95</a:t>
            </a:r>
            <a:r>
              <a:rPr lang="fr-BE" sz="1900" dirty="0">
                <a:latin typeface="Garamond" pitchFamily="18" charset="0"/>
              </a:rPr>
              <a:t>% des villageois ne subissent pas de </a:t>
            </a:r>
            <a:r>
              <a:rPr lang="fr-BE" sz="1900" dirty="0" smtClean="0">
                <a:latin typeface="Garamond" pitchFamily="18" charset="0"/>
              </a:rPr>
              <a:t>nuisances</a:t>
            </a:r>
            <a:endParaRPr lang="fr-BE" sz="1900" dirty="0">
              <a:latin typeface="Garamond" pitchFamily="18" charset="0"/>
            </a:endParaRPr>
          </a:p>
        </p:txBody>
      </p:sp>
      <p:graphicFrame>
        <p:nvGraphicFramePr>
          <p:cNvPr id="11" name="Graphique 10"/>
          <p:cNvGraphicFramePr/>
          <p:nvPr>
            <p:extLst>
              <p:ext uri="{D42A27DB-BD31-4B8C-83A1-F6EECF244321}">
                <p14:modId xmlns:p14="http://schemas.microsoft.com/office/powerpoint/2010/main" val="481613992"/>
              </p:ext>
            </p:extLst>
          </p:nvPr>
        </p:nvGraphicFramePr>
        <p:xfrm>
          <a:off x="2470435" y="3920966"/>
          <a:ext cx="3384376" cy="20690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Zone de texte 654"/>
          <p:cNvSpPr txBox="1"/>
          <p:nvPr/>
        </p:nvSpPr>
        <p:spPr>
          <a:xfrm>
            <a:off x="2411760" y="5733256"/>
            <a:ext cx="3312368" cy="432048"/>
          </a:xfrm>
          <a:prstGeom prst="rect">
            <a:avLst/>
          </a:prstGeom>
          <a:solidFill>
            <a:prstClr val="white"/>
          </a:solidFill>
          <a:ln>
            <a:noFill/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1200"/>
              </a:spcAft>
            </a:pPr>
            <a:r>
              <a:rPr lang="fr-BE" sz="1200" dirty="0" smtClean="0">
                <a:effectLst/>
                <a:latin typeface="Garamond"/>
                <a:ea typeface="Calibri"/>
                <a:cs typeface="Times New Roman"/>
              </a:rPr>
              <a:t>Distribution </a:t>
            </a:r>
            <a:r>
              <a:rPr lang="fr-BE" sz="1200" dirty="0">
                <a:effectLst/>
                <a:latin typeface="Garamond"/>
                <a:ea typeface="Calibri"/>
                <a:cs typeface="Times New Roman"/>
              </a:rPr>
              <a:t>des villageois à la question suivante : </a:t>
            </a:r>
            <a:r>
              <a:rPr lang="fr-BE" sz="1200" i="1" dirty="0">
                <a:effectLst/>
                <a:latin typeface="Garamond"/>
                <a:ea typeface="Calibri"/>
                <a:cs typeface="Times New Roman"/>
              </a:rPr>
              <a:t>« Globalement, quelle est votre satisfaction envers la maison ? »</a:t>
            </a:r>
            <a:endParaRPr lang="fr-BE" sz="1200" dirty="0">
              <a:effectLst/>
              <a:latin typeface="Garamond"/>
              <a:ea typeface="Calibri"/>
              <a:cs typeface="Times New Roman"/>
            </a:endParaRPr>
          </a:p>
        </p:txBody>
      </p:sp>
      <p:sp>
        <p:nvSpPr>
          <p:cNvPr id="8" name="Titre 4"/>
          <p:cNvSpPr>
            <a:spLocks noGrp="1"/>
          </p:cNvSpPr>
          <p:nvPr>
            <p:ph type="title"/>
          </p:nvPr>
        </p:nvSpPr>
        <p:spPr>
          <a:xfrm>
            <a:off x="340804" y="188640"/>
            <a:ext cx="8534400" cy="824136"/>
          </a:xfrm>
        </p:spPr>
        <p:txBody>
          <a:bodyPr>
            <a:normAutofit/>
          </a:bodyPr>
          <a:lstStyle/>
          <a:p>
            <a:pPr algn="l"/>
            <a:r>
              <a:rPr lang="fr-BE" sz="3000" cap="small" dirty="0" smtClean="0">
                <a:solidFill>
                  <a:schemeClr val="accent3">
                    <a:lumMod val="75000"/>
                  </a:schemeClr>
                </a:solidFill>
                <a:latin typeface="Garamond" pitchFamily="18" charset="0"/>
              </a:rPr>
              <a:t>Retombées locales : </a:t>
            </a:r>
            <a:r>
              <a:rPr lang="fr-BE" sz="3000" dirty="0" smtClean="0">
                <a:solidFill>
                  <a:schemeClr val="accent3">
                    <a:lumMod val="75000"/>
                  </a:schemeClr>
                </a:solidFill>
                <a:latin typeface="Garamond" pitchFamily="18" charset="0"/>
              </a:rPr>
              <a:t>nuisances pour les riverains</a:t>
            </a:r>
            <a:endParaRPr lang="fr-BE" sz="3000" dirty="0">
              <a:solidFill>
                <a:schemeClr val="accent3">
                  <a:lumMod val="75000"/>
                </a:schemeClr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4479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14</a:t>
            </a:fld>
            <a:endParaRPr lang="fr-BE"/>
          </a:p>
        </p:txBody>
      </p:sp>
      <p:sp>
        <p:nvSpPr>
          <p:cNvPr id="6" name="ZoneTexte 5"/>
          <p:cNvSpPr txBox="1"/>
          <p:nvPr/>
        </p:nvSpPr>
        <p:spPr>
          <a:xfrm>
            <a:off x="251520" y="1414081"/>
            <a:ext cx="8712968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BE" sz="1900" dirty="0" smtClean="0">
                <a:latin typeface="Garamond" pitchFamily="18" charset="0"/>
              </a:rPr>
              <a:t>Opinion des initiateurs et gestionnaires : </a:t>
            </a:r>
          </a:p>
        </p:txBody>
      </p:sp>
      <p:sp>
        <p:nvSpPr>
          <p:cNvPr id="8" name="Titre 4"/>
          <p:cNvSpPr>
            <a:spLocks noGrp="1"/>
          </p:cNvSpPr>
          <p:nvPr>
            <p:ph type="title"/>
          </p:nvPr>
        </p:nvSpPr>
        <p:spPr>
          <a:xfrm>
            <a:off x="340804" y="188640"/>
            <a:ext cx="8534400" cy="824136"/>
          </a:xfrm>
        </p:spPr>
        <p:txBody>
          <a:bodyPr>
            <a:normAutofit/>
          </a:bodyPr>
          <a:lstStyle/>
          <a:p>
            <a:pPr algn="l"/>
            <a:r>
              <a:rPr lang="fr-BE" sz="3000" cap="small" dirty="0" smtClean="0">
                <a:solidFill>
                  <a:schemeClr val="accent3">
                    <a:lumMod val="75000"/>
                  </a:schemeClr>
                </a:solidFill>
                <a:latin typeface="Garamond" pitchFamily="18" charset="0"/>
              </a:rPr>
              <a:t>Efficacité de l’outil</a:t>
            </a:r>
            <a:endParaRPr lang="fr-BE" sz="3000" dirty="0">
              <a:solidFill>
                <a:schemeClr val="accent3">
                  <a:lumMod val="75000"/>
                </a:schemeClr>
              </a:solidFill>
              <a:latin typeface="Garamond" pitchFamily="18" charset="0"/>
            </a:endParaRPr>
          </a:p>
        </p:txBody>
      </p:sp>
      <p:graphicFrame>
        <p:nvGraphicFramePr>
          <p:cNvPr id="9" name="Graphique 8"/>
          <p:cNvGraphicFramePr/>
          <p:nvPr>
            <p:extLst>
              <p:ext uri="{D42A27DB-BD31-4B8C-83A1-F6EECF244321}">
                <p14:modId xmlns:p14="http://schemas.microsoft.com/office/powerpoint/2010/main" val="428609889"/>
              </p:ext>
            </p:extLst>
          </p:nvPr>
        </p:nvGraphicFramePr>
        <p:xfrm>
          <a:off x="611560" y="2564904"/>
          <a:ext cx="3672408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Zone de texte 640"/>
          <p:cNvSpPr txBox="1"/>
          <p:nvPr/>
        </p:nvSpPr>
        <p:spPr>
          <a:xfrm>
            <a:off x="611560" y="2132856"/>
            <a:ext cx="4752528" cy="269414"/>
          </a:xfrm>
          <a:prstGeom prst="rect">
            <a:avLst/>
          </a:prstGeom>
          <a:solidFill>
            <a:prstClr val="white"/>
          </a:solidFill>
          <a:ln>
            <a:noFill/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1200"/>
              </a:spcAft>
            </a:pPr>
            <a:r>
              <a:rPr lang="fr-BE" sz="1400" dirty="0" smtClean="0">
                <a:effectLst/>
                <a:latin typeface="Garamond"/>
                <a:ea typeface="Calibri"/>
                <a:cs typeface="Times New Roman"/>
              </a:rPr>
              <a:t> </a:t>
            </a:r>
            <a:r>
              <a:rPr lang="fr-BE" sz="1400" i="1" dirty="0">
                <a:effectLst/>
                <a:latin typeface="Garamond"/>
                <a:ea typeface="Calibri"/>
                <a:cs typeface="Times New Roman"/>
              </a:rPr>
              <a:t>« Pensez-vous que la maison soit un outil de développent rural efficace ? » </a:t>
            </a:r>
            <a:endParaRPr lang="fr-BE" sz="1400" dirty="0">
              <a:effectLst/>
              <a:latin typeface="Garamond"/>
              <a:ea typeface="Calibri"/>
              <a:cs typeface="Times New Roman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5076056" y="3212976"/>
            <a:ext cx="30963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fr-BE" sz="1600" dirty="0" smtClean="0">
                <a:latin typeface="Garamond" pitchFamily="18" charset="0"/>
              </a:rPr>
              <a:t>Visibilité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fr-BE" sz="1600" dirty="0" smtClean="0">
                <a:latin typeface="Garamond" pitchFamily="18" charset="0"/>
              </a:rPr>
              <a:t>Maison de village ≠ salle de fête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fr-BE" sz="1600" dirty="0" smtClean="0">
                <a:latin typeface="Garamond" pitchFamily="18" charset="0"/>
              </a:rPr>
              <a:t>Eviter les doublons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fr-BE" sz="1600" dirty="0" smtClean="0">
                <a:latin typeface="Garamond" pitchFamily="18" charset="0"/>
              </a:rPr>
              <a:t>Maison de village ou maison de l’entité ?</a:t>
            </a:r>
          </a:p>
          <a:p>
            <a:pPr marL="285750" indent="-285750">
              <a:buFont typeface="Wingdings" pitchFamily="2" charset="2"/>
              <a:buChar char="ü"/>
            </a:pPr>
            <a:endParaRPr lang="fr-BE" sz="16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660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340804" y="260648"/>
            <a:ext cx="8534400" cy="824136"/>
          </a:xfrm>
        </p:spPr>
        <p:txBody>
          <a:bodyPr>
            <a:normAutofit/>
          </a:bodyPr>
          <a:lstStyle/>
          <a:p>
            <a:pPr algn="l"/>
            <a:r>
              <a:rPr lang="fr-BE" sz="3000" cap="small" dirty="0" smtClean="0">
                <a:solidFill>
                  <a:schemeClr val="accent3">
                    <a:lumMod val="75000"/>
                  </a:schemeClr>
                </a:solidFill>
                <a:latin typeface="Garamond" pitchFamily="18" charset="0"/>
              </a:rPr>
              <a:t>Plus d’infos : </a:t>
            </a:r>
            <a:endParaRPr lang="fr-BE" sz="3000" dirty="0">
              <a:solidFill>
                <a:schemeClr val="accent3">
                  <a:lumMod val="75000"/>
                </a:schemeClr>
              </a:solidFill>
              <a:latin typeface="Garamond" pitchFamily="18" charset="0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15</a:t>
            </a:fld>
            <a:endParaRPr lang="fr-BE"/>
          </a:p>
        </p:txBody>
      </p:sp>
      <p:sp>
        <p:nvSpPr>
          <p:cNvPr id="6" name="ZoneTexte 5"/>
          <p:cNvSpPr txBox="1"/>
          <p:nvPr/>
        </p:nvSpPr>
        <p:spPr>
          <a:xfrm>
            <a:off x="467544" y="1415991"/>
            <a:ext cx="871296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BE" sz="1900" dirty="0" smtClean="0">
                <a:latin typeface="Garamond" pitchFamily="18" charset="0"/>
              </a:rPr>
              <a:t>Site CAPRU</a:t>
            </a:r>
            <a:endParaRPr lang="fr-BE" sz="1900" dirty="0">
              <a:latin typeface="Garamond" pitchFamily="18" charset="0"/>
            </a:endParaRPr>
          </a:p>
          <a:p>
            <a:pPr marL="742950" lvl="2" indent="-285750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BE" sz="1900" dirty="0">
                <a:latin typeface="Garamond" pitchFamily="18" charset="0"/>
                <a:hlinkClick r:id="rId3"/>
              </a:rPr>
              <a:t>http://www.gembloux.ulg.ac.be/eg/capru</a:t>
            </a:r>
            <a:r>
              <a:rPr lang="fr-BE" sz="1900" dirty="0" smtClean="0">
                <a:latin typeface="Garamond" pitchFamily="18" charset="0"/>
                <a:hlinkClick r:id="rId3"/>
              </a:rPr>
              <a:t>/</a:t>
            </a:r>
            <a:endParaRPr lang="fr-BE" sz="1900" dirty="0" smtClean="0">
              <a:latin typeface="Garamond" pitchFamily="18" charset="0"/>
            </a:endParaRPr>
          </a:p>
          <a:p>
            <a:pPr marL="742950" lvl="2" indent="-285750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BE" sz="1900" dirty="0" smtClean="0">
                <a:latin typeface="Garamond" pitchFamily="18" charset="0"/>
              </a:rPr>
              <a:t>Rapport complet téléchargeable (onglet étude)</a:t>
            </a:r>
          </a:p>
          <a:p>
            <a:pPr indent="-457200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BE" sz="1900" dirty="0" smtClean="0">
                <a:latin typeface="Garamond" pitchFamily="18" charset="0"/>
              </a:rPr>
              <a:t>Contact : Brulard Cécile (081/62 23 70)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789040"/>
            <a:ext cx="1920000" cy="14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 descr="C:\Users\ULg Gembloux\Documents\Capru_2012-2013\Photos\Maisons de village\DSC_011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9971" y="3789040"/>
            <a:ext cx="2165625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Lg Gembloux\Documents\Capru_2012-2013\Photos\Maisons de village\DSC_0120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789040"/>
            <a:ext cx="2165625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0363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24136"/>
          </a:xfrm>
        </p:spPr>
        <p:txBody>
          <a:bodyPr>
            <a:normAutofit/>
          </a:bodyPr>
          <a:lstStyle/>
          <a:p>
            <a:pPr algn="l"/>
            <a:r>
              <a:rPr lang="fr-BE" sz="3200" cap="small" dirty="0" smtClean="0">
                <a:solidFill>
                  <a:schemeClr val="accent3">
                    <a:lumMod val="75000"/>
                  </a:schemeClr>
                </a:solidFill>
                <a:latin typeface="Garamond" pitchFamily="18" charset="0"/>
              </a:rPr>
              <a:t>Objectifs et méthodologie</a:t>
            </a:r>
            <a:endParaRPr lang="fr-BE" sz="3000" dirty="0">
              <a:solidFill>
                <a:schemeClr val="accent3">
                  <a:lumMod val="75000"/>
                </a:schemeClr>
              </a:solidFill>
              <a:latin typeface="Garamond" pitchFamily="18" charset="0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</a:t>
            </a:fld>
            <a:endParaRPr lang="fr-BE" dirty="0"/>
          </a:p>
        </p:txBody>
      </p:sp>
      <p:sp>
        <p:nvSpPr>
          <p:cNvPr id="6" name="ZoneTexte 5"/>
          <p:cNvSpPr txBox="1"/>
          <p:nvPr/>
        </p:nvSpPr>
        <p:spPr>
          <a:xfrm>
            <a:off x="755576" y="1412776"/>
            <a:ext cx="7848872" cy="4724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BE" sz="1900" dirty="0" smtClean="0">
                <a:latin typeface="Garamond" pitchFamily="18" charset="0"/>
              </a:rPr>
              <a:t>Objectif global : Evaluation de maisons de village pour une optimisation de l’existant et des futurs projets </a:t>
            </a:r>
          </a:p>
          <a:p>
            <a:pPr marL="285750" indent="-285750">
              <a:lnSpc>
                <a:spcPct val="20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BE" sz="1900" dirty="0" smtClean="0">
                <a:latin typeface="Garamond" pitchFamily="18" charset="0"/>
              </a:rPr>
              <a:t>30 maisons de village</a:t>
            </a:r>
          </a:p>
          <a:p>
            <a:pPr marL="742950" lvl="1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BE" sz="1600" dirty="0">
                <a:latin typeface="Garamond" pitchFamily="18" charset="0"/>
              </a:rPr>
              <a:t>Réhabilitation (23) et nouvelle construction (7</a:t>
            </a:r>
            <a:r>
              <a:rPr lang="fr-BE" sz="1600" dirty="0" smtClean="0">
                <a:latin typeface="Garamond" pitchFamily="18" charset="0"/>
              </a:rPr>
              <a:t>)</a:t>
            </a:r>
          </a:p>
          <a:p>
            <a:pPr marL="742950" lvl="1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BE" sz="1600" dirty="0" smtClean="0">
                <a:latin typeface="Garamond" pitchFamily="18" charset="0"/>
              </a:rPr>
              <a:t>Âge &lt; 2 ans à âge &gt; 15 ans</a:t>
            </a:r>
          </a:p>
          <a:p>
            <a:pPr marL="285750" indent="-285750">
              <a:lnSpc>
                <a:spcPct val="20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BE" sz="1900" dirty="0" smtClean="0">
                <a:latin typeface="Garamond" pitchFamily="18" charset="0"/>
              </a:rPr>
              <a:t>Enquêtes de terrain (2012) - acteurs </a:t>
            </a:r>
            <a:r>
              <a:rPr lang="fr-BE" sz="1900" dirty="0">
                <a:latin typeface="Garamond" pitchFamily="18" charset="0"/>
              </a:rPr>
              <a:t>interrogés : </a:t>
            </a:r>
          </a:p>
          <a:p>
            <a:pPr marL="742950" lvl="1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BE" sz="1600" dirty="0">
                <a:latin typeface="Garamond" pitchFamily="18" charset="0"/>
              </a:rPr>
              <a:t>acteurs communaux (initiateurs de projet) </a:t>
            </a:r>
          </a:p>
          <a:p>
            <a:pPr marL="742950" lvl="1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BE" sz="1600" dirty="0">
                <a:latin typeface="Garamond" pitchFamily="18" charset="0"/>
              </a:rPr>
              <a:t>gestionnaires principaux de la maison </a:t>
            </a:r>
          </a:p>
          <a:p>
            <a:pPr marL="742950" lvl="1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BE" sz="1600" dirty="0">
                <a:latin typeface="Garamond" pitchFamily="18" charset="0"/>
              </a:rPr>
              <a:t>utilisateurs (associations, particuliers)</a:t>
            </a:r>
          </a:p>
          <a:p>
            <a:pPr marL="742950" lvl="1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BE" sz="1600" dirty="0">
                <a:latin typeface="Garamond" pitchFamily="18" charset="0"/>
              </a:rPr>
              <a:t>Villageois</a:t>
            </a:r>
          </a:p>
          <a:p>
            <a:pPr marL="742950" lvl="1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endParaRPr lang="fr-BE" sz="1600" dirty="0">
              <a:latin typeface="Garamond" pitchFamily="18" charset="0"/>
            </a:endParaRPr>
          </a:p>
        </p:txBody>
      </p:sp>
      <p:pic>
        <p:nvPicPr>
          <p:cNvPr id="7" name="Image 6" descr="D:\lesmaisons1.jp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2" t="1983" b="7880"/>
          <a:stretch/>
        </p:blipFill>
        <p:spPr bwMode="auto">
          <a:xfrm>
            <a:off x="5465359" y="2420888"/>
            <a:ext cx="3434018" cy="201622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376595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24136"/>
          </a:xfrm>
        </p:spPr>
        <p:txBody>
          <a:bodyPr>
            <a:normAutofit/>
          </a:bodyPr>
          <a:lstStyle/>
          <a:p>
            <a:pPr algn="l"/>
            <a:r>
              <a:rPr lang="fr-BE" sz="3200" cap="small" dirty="0" smtClean="0">
                <a:solidFill>
                  <a:schemeClr val="accent3">
                    <a:lumMod val="75000"/>
                  </a:schemeClr>
                </a:solidFill>
                <a:latin typeface="Garamond" pitchFamily="18" charset="0"/>
              </a:rPr>
              <a:t>Méthodologie</a:t>
            </a:r>
            <a:endParaRPr lang="fr-BE" sz="3000" dirty="0">
              <a:solidFill>
                <a:schemeClr val="accent3">
                  <a:lumMod val="75000"/>
                </a:schemeClr>
              </a:solidFill>
              <a:latin typeface="Garamond" pitchFamily="18" charset="0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3</a:t>
            </a:fld>
            <a:endParaRPr lang="fr-BE" dirty="0"/>
          </a:p>
        </p:txBody>
      </p:sp>
      <p:sp>
        <p:nvSpPr>
          <p:cNvPr id="6" name="ZoneTexte 5"/>
          <p:cNvSpPr txBox="1"/>
          <p:nvPr/>
        </p:nvSpPr>
        <p:spPr>
          <a:xfrm>
            <a:off x="611560" y="1484784"/>
            <a:ext cx="8208912" cy="38549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BE" sz="1900" dirty="0" smtClean="0">
                <a:latin typeface="Garamond" pitchFamily="18" charset="0"/>
              </a:rPr>
              <a:t>Aspects traités: </a:t>
            </a:r>
            <a:endParaRPr lang="fr-BE" sz="1900" dirty="0">
              <a:latin typeface="Garamond" pitchFamily="18" charset="0"/>
            </a:endParaRPr>
          </a:p>
          <a:p>
            <a:pPr marL="742950" lvl="1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BE" sz="1600" dirty="0" smtClean="0">
                <a:latin typeface="Garamond" pitchFamily="18" charset="0"/>
              </a:rPr>
              <a:t>Mise en place d’une maison de village </a:t>
            </a:r>
          </a:p>
          <a:p>
            <a:pPr marL="742950" lvl="1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BE" sz="1600" dirty="0">
                <a:latin typeface="Garamond" pitchFamily="18" charset="0"/>
              </a:rPr>
              <a:t>Aménagements et équipement</a:t>
            </a:r>
          </a:p>
          <a:p>
            <a:pPr marL="742950" lvl="1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BE" sz="1600" dirty="0" smtClean="0">
                <a:latin typeface="Garamond" pitchFamily="18" charset="0"/>
              </a:rPr>
              <a:t>Gestion </a:t>
            </a:r>
            <a:endParaRPr lang="fr-BE" sz="1600" dirty="0">
              <a:latin typeface="Garamond" pitchFamily="18" charset="0"/>
            </a:endParaRPr>
          </a:p>
          <a:p>
            <a:pPr marL="742950" lvl="1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BE" sz="1600" dirty="0" smtClean="0">
                <a:latin typeface="Garamond" pitchFamily="18" charset="0"/>
              </a:rPr>
              <a:t>Utilisation</a:t>
            </a:r>
            <a:endParaRPr lang="fr-BE" sz="1600" dirty="0">
              <a:latin typeface="Garamond" pitchFamily="18" charset="0"/>
            </a:endParaRPr>
          </a:p>
          <a:p>
            <a:pPr marL="742950" lvl="1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BE" sz="1600" dirty="0" smtClean="0">
                <a:latin typeface="Garamond" pitchFamily="18" charset="0"/>
              </a:rPr>
              <a:t>Retombées locales et notoriété</a:t>
            </a:r>
          </a:p>
          <a:p>
            <a:pPr marL="742950" lvl="1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endParaRPr lang="fr-BE" sz="1600" dirty="0" smtClean="0">
              <a:latin typeface="Garamond" pitchFamily="18" charset="0"/>
            </a:endParaRPr>
          </a:p>
          <a:p>
            <a:pPr marL="742950" lvl="1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BE" sz="1600" dirty="0" smtClean="0">
                <a:latin typeface="Garamond" pitchFamily="18" charset="0"/>
              </a:rPr>
              <a:t>Facteurs de réussite &gt;&gt;&gt; </a:t>
            </a:r>
            <a:r>
              <a:rPr lang="fr-BE" sz="1600" dirty="0" smtClean="0">
                <a:solidFill>
                  <a:srgbClr val="FF0000"/>
                </a:solidFill>
                <a:latin typeface="Garamond" pitchFamily="18" charset="0"/>
              </a:rPr>
              <a:t>GUIDE </a:t>
            </a:r>
          </a:p>
          <a:p>
            <a:pPr lvl="1">
              <a:lnSpc>
                <a:spcPct val="150000"/>
              </a:lnSpc>
              <a:buClr>
                <a:schemeClr val="accent1">
                  <a:lumMod val="75000"/>
                </a:schemeClr>
              </a:buClr>
            </a:pPr>
            <a:r>
              <a:rPr lang="fr-BE" sz="1600" dirty="0">
                <a:solidFill>
                  <a:srgbClr val="FF0000"/>
                </a:solidFill>
                <a:latin typeface="Garamond" pitchFamily="18" charset="0"/>
              </a:rPr>
              <a:t>	</a:t>
            </a:r>
            <a:r>
              <a:rPr lang="fr-BE" sz="1600" dirty="0" smtClean="0">
                <a:solidFill>
                  <a:srgbClr val="FF0000"/>
                </a:solidFill>
                <a:latin typeface="Garamond" pitchFamily="18" charset="0"/>
              </a:rPr>
              <a:t>	(questions à se poser, dangers constatés &gt;&lt; facteurs de réussite)</a:t>
            </a:r>
            <a:endParaRPr lang="fr-BE" sz="1600" dirty="0">
              <a:solidFill>
                <a:srgbClr val="FF0000"/>
              </a:solidFill>
              <a:latin typeface="Garamond" pitchFamily="18" charset="0"/>
            </a:endParaRPr>
          </a:p>
          <a:p>
            <a:pPr marL="742950" lvl="1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endParaRPr lang="fr-BE" sz="1600" dirty="0" smtClean="0">
              <a:latin typeface="Garamond" pitchFamily="18" charset="0"/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1331640" y="2780928"/>
            <a:ext cx="2808312" cy="1008112"/>
          </a:xfrm>
          <a:prstGeom prst="roundRect">
            <a:avLst/>
          </a:prstGeom>
          <a:solidFill>
            <a:srgbClr val="FFC000">
              <a:alpha val="26000"/>
            </a:srgbClr>
          </a:solidFill>
          <a:ln w="31750" cmpd="sng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90468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4</a:t>
            </a:fld>
            <a:endParaRPr lang="fr-BE"/>
          </a:p>
        </p:txBody>
      </p:sp>
      <p:graphicFrame>
        <p:nvGraphicFramePr>
          <p:cNvPr id="7" name="Graphique 6"/>
          <p:cNvGraphicFramePr/>
          <p:nvPr>
            <p:extLst>
              <p:ext uri="{D42A27DB-BD31-4B8C-83A1-F6EECF244321}">
                <p14:modId xmlns:p14="http://schemas.microsoft.com/office/powerpoint/2010/main" val="3088888024"/>
              </p:ext>
            </p:extLst>
          </p:nvPr>
        </p:nvGraphicFramePr>
        <p:xfrm>
          <a:off x="354488" y="1484784"/>
          <a:ext cx="8568952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7"/>
          <p:cNvSpPr/>
          <p:nvPr/>
        </p:nvSpPr>
        <p:spPr>
          <a:xfrm>
            <a:off x="5652120" y="3717032"/>
            <a:ext cx="720080" cy="356642"/>
          </a:xfrm>
          <a:prstGeom prst="rect">
            <a:avLst/>
          </a:prstGeom>
          <a:solidFill>
            <a:schemeClr val="accent1">
              <a:alpha val="17000"/>
            </a:schemeClr>
          </a:solidFill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2" name="Titre 4"/>
          <p:cNvSpPr txBox="1">
            <a:spLocks/>
          </p:cNvSpPr>
          <p:nvPr/>
        </p:nvSpPr>
        <p:spPr>
          <a:xfrm>
            <a:off x="454152" y="188640"/>
            <a:ext cx="8534400" cy="824136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BE" sz="3200" cap="small" dirty="0" smtClean="0">
                <a:solidFill>
                  <a:schemeClr val="accent3">
                    <a:lumMod val="75000"/>
                  </a:schemeClr>
                </a:solidFill>
                <a:latin typeface="Garamond" pitchFamily="18" charset="0"/>
              </a:rPr>
              <a:t>Gestion : </a:t>
            </a:r>
            <a:r>
              <a:rPr lang="fr-BE" sz="3200" dirty="0" smtClean="0">
                <a:solidFill>
                  <a:schemeClr val="accent3">
                    <a:lumMod val="75000"/>
                  </a:schemeClr>
                </a:solidFill>
                <a:latin typeface="Garamond" pitchFamily="18" charset="0"/>
              </a:rPr>
              <a:t>distribution des responsabilités</a:t>
            </a:r>
            <a:endParaRPr lang="fr-BE" sz="3000" dirty="0">
              <a:solidFill>
                <a:schemeClr val="accent3">
                  <a:lumMod val="75000"/>
                </a:schemeClr>
              </a:solidFill>
              <a:latin typeface="Garamond" pitchFamily="18" charset="0"/>
            </a:endParaRPr>
          </a:p>
        </p:txBody>
      </p:sp>
      <p:cxnSp>
        <p:nvCxnSpPr>
          <p:cNvPr id="4" name="Connecteur droit 3"/>
          <p:cNvCxnSpPr/>
          <p:nvPr/>
        </p:nvCxnSpPr>
        <p:spPr>
          <a:xfrm>
            <a:off x="3347864" y="4005064"/>
            <a:ext cx="57606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9128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5</a:t>
            </a:fld>
            <a:endParaRPr lang="fr-BE"/>
          </a:p>
        </p:txBody>
      </p:sp>
      <p:sp>
        <p:nvSpPr>
          <p:cNvPr id="6" name="ZoneTexte 5"/>
          <p:cNvSpPr txBox="1"/>
          <p:nvPr/>
        </p:nvSpPr>
        <p:spPr>
          <a:xfrm>
            <a:off x="539552" y="1484784"/>
            <a:ext cx="8449000" cy="3731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BE" sz="1900" dirty="0" smtClean="0">
                <a:latin typeface="Garamond" pitchFamily="18" charset="0"/>
              </a:rPr>
              <a:t>3 modes de gestion : </a:t>
            </a:r>
          </a:p>
          <a:p>
            <a:pPr marL="742950" lvl="1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BE" sz="1600" dirty="0">
                <a:latin typeface="Garamond" pitchFamily="18" charset="0"/>
              </a:rPr>
              <a:t>Exclusivement la commune</a:t>
            </a:r>
          </a:p>
          <a:p>
            <a:pPr marL="742950" lvl="1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BE" sz="1600" dirty="0">
                <a:latin typeface="Garamond" pitchFamily="18" charset="0"/>
              </a:rPr>
              <a:t>Exclusivement par une groupe indépendant</a:t>
            </a:r>
          </a:p>
          <a:p>
            <a:pPr marL="742950" lvl="1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BE" sz="1600" dirty="0">
                <a:latin typeface="Garamond" pitchFamily="18" charset="0"/>
              </a:rPr>
              <a:t>Partenariat entre la commune et un </a:t>
            </a:r>
            <a:r>
              <a:rPr lang="fr-BE" sz="1600" dirty="0" smtClean="0">
                <a:latin typeface="Garamond" pitchFamily="18" charset="0"/>
              </a:rPr>
              <a:t>groupe</a:t>
            </a:r>
          </a:p>
          <a:p>
            <a:pPr marL="742950" lvl="1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endParaRPr lang="fr-BE" sz="1600" dirty="0" smtClean="0">
              <a:latin typeface="Garamond" pitchFamily="18" charset="0"/>
            </a:endParaRPr>
          </a:p>
          <a:p>
            <a:pPr marL="742950" lvl="1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endParaRPr lang="fr-BE" sz="1600" dirty="0">
              <a:latin typeface="Garamond" pitchFamily="18" charset="0"/>
            </a:endParaRPr>
          </a:p>
          <a:p>
            <a:pPr marL="742950" lvl="1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endParaRPr lang="fr-BE" sz="1600" dirty="0" smtClean="0">
              <a:latin typeface="Garamond" pitchFamily="18" charset="0"/>
            </a:endParaRPr>
          </a:p>
          <a:p>
            <a:pPr marL="742950" lvl="1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endParaRPr lang="fr-BE" sz="1600" dirty="0">
              <a:latin typeface="Garamond" pitchFamily="18" charset="0"/>
            </a:endParaRPr>
          </a:p>
          <a:p>
            <a:pPr marL="742950" lvl="1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endParaRPr lang="fr-BE" sz="1600" dirty="0">
              <a:latin typeface="Garamond" pitchFamily="18" charset="0"/>
            </a:endParaRPr>
          </a:p>
          <a:p>
            <a:r>
              <a:rPr lang="fr-BE" sz="1600" dirty="0" smtClean="0">
                <a:latin typeface="Garamond" pitchFamily="18" charset="0"/>
              </a:rPr>
              <a:t>	</a:t>
            </a:r>
            <a:endParaRPr lang="fr-BE" sz="1600" dirty="0">
              <a:latin typeface="Garamond" pitchFamily="18" charset="0"/>
            </a:endParaRPr>
          </a:p>
        </p:txBody>
      </p:sp>
      <p:graphicFrame>
        <p:nvGraphicFramePr>
          <p:cNvPr id="4" name="Graphique 3"/>
          <p:cNvGraphicFramePr/>
          <p:nvPr>
            <p:extLst>
              <p:ext uri="{D42A27DB-BD31-4B8C-83A1-F6EECF244321}">
                <p14:modId xmlns:p14="http://schemas.microsoft.com/office/powerpoint/2010/main" val="2767659199"/>
              </p:ext>
            </p:extLst>
          </p:nvPr>
        </p:nvGraphicFramePr>
        <p:xfrm>
          <a:off x="3059832" y="3645024"/>
          <a:ext cx="4464496" cy="2082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itre 4"/>
          <p:cNvSpPr txBox="1">
            <a:spLocks/>
          </p:cNvSpPr>
          <p:nvPr/>
        </p:nvSpPr>
        <p:spPr>
          <a:xfrm>
            <a:off x="454152" y="188640"/>
            <a:ext cx="8534400" cy="824136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BE" sz="3200" cap="small" dirty="0" smtClean="0">
                <a:solidFill>
                  <a:schemeClr val="accent3">
                    <a:lumMod val="75000"/>
                  </a:schemeClr>
                </a:solidFill>
                <a:latin typeface="Garamond" pitchFamily="18" charset="0"/>
              </a:rPr>
              <a:t>Gestion : </a:t>
            </a:r>
            <a:r>
              <a:rPr lang="fr-BE" sz="3200" dirty="0" smtClean="0">
                <a:solidFill>
                  <a:schemeClr val="accent3">
                    <a:lumMod val="75000"/>
                  </a:schemeClr>
                </a:solidFill>
                <a:latin typeface="Garamond" pitchFamily="18" charset="0"/>
              </a:rPr>
              <a:t>3 modes de gestion</a:t>
            </a:r>
            <a:endParaRPr lang="fr-BE" sz="3000" dirty="0">
              <a:solidFill>
                <a:schemeClr val="accent3">
                  <a:lumMod val="75000"/>
                </a:schemeClr>
              </a:solidFill>
              <a:latin typeface="Garamond" pitchFamily="18" charset="0"/>
            </a:endParaRPr>
          </a:p>
        </p:txBody>
      </p:sp>
      <p:cxnSp>
        <p:nvCxnSpPr>
          <p:cNvPr id="5" name="Connecteur droit avec flèche 4"/>
          <p:cNvCxnSpPr/>
          <p:nvPr/>
        </p:nvCxnSpPr>
        <p:spPr>
          <a:xfrm flipH="1">
            <a:off x="2699792" y="4878685"/>
            <a:ext cx="1177280" cy="2520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467522" y="5212358"/>
            <a:ext cx="3024336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500" dirty="0" smtClean="0">
                <a:latin typeface="Garamond" panose="02020404030301010803" pitchFamily="18" charset="0"/>
              </a:rPr>
              <a:t>79% des cas : convention </a:t>
            </a:r>
          </a:p>
          <a:p>
            <a:pPr marL="542925" indent="-276225">
              <a:buFont typeface="Arial" panose="020B0604020202020204" pitchFamily="34" charset="0"/>
              <a:buChar char="•"/>
            </a:pPr>
            <a:r>
              <a:rPr lang="fr-BE" sz="1500" dirty="0" smtClean="0">
                <a:latin typeface="Garamond" panose="02020404030301010803" pitchFamily="18" charset="0"/>
              </a:rPr>
              <a:t>Composition comité gestion</a:t>
            </a:r>
          </a:p>
          <a:p>
            <a:pPr marL="542925" indent="-276225">
              <a:buFont typeface="Arial" panose="020B0604020202020204" pitchFamily="34" charset="0"/>
              <a:buChar char="•"/>
            </a:pPr>
            <a:r>
              <a:rPr lang="fr-BE" sz="1500" dirty="0" smtClean="0">
                <a:latin typeface="Garamond" panose="02020404030301010803" pitchFamily="18" charset="0"/>
              </a:rPr>
              <a:t>Répartition des responsabilités</a:t>
            </a:r>
          </a:p>
          <a:p>
            <a:pPr marL="542925" indent="-276225">
              <a:buFont typeface="Arial" panose="020B0604020202020204" pitchFamily="34" charset="0"/>
              <a:buChar char="•"/>
            </a:pPr>
            <a:r>
              <a:rPr lang="fr-BE" sz="1500" dirty="0" smtClean="0">
                <a:latin typeface="Garamond" panose="02020404030301010803" pitchFamily="18" charset="0"/>
              </a:rPr>
              <a:t>Activités autorisées</a:t>
            </a:r>
          </a:p>
          <a:p>
            <a:pPr marL="542925" indent="-276225">
              <a:buFont typeface="Arial" panose="020B0604020202020204" pitchFamily="34" charset="0"/>
              <a:buChar char="•"/>
            </a:pPr>
            <a:r>
              <a:rPr lang="fr-BE" sz="1500" dirty="0" smtClean="0">
                <a:latin typeface="Garamond" panose="02020404030301010803" pitchFamily="18" charset="0"/>
              </a:rPr>
              <a:t>ETL</a:t>
            </a:r>
            <a:endParaRPr lang="fr-BE" sz="1500" dirty="0">
              <a:latin typeface="Garamond" panose="02020404030301010803" pitchFamily="18" charset="0"/>
            </a:endParaRPr>
          </a:p>
        </p:txBody>
      </p:sp>
      <p:cxnSp>
        <p:nvCxnSpPr>
          <p:cNvPr id="11" name="Connecteur droit avec flèche 10"/>
          <p:cNvCxnSpPr/>
          <p:nvPr/>
        </p:nvCxnSpPr>
        <p:spPr>
          <a:xfrm flipH="1" flipV="1">
            <a:off x="3805064" y="3694966"/>
            <a:ext cx="26288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2339752" y="3356992"/>
            <a:ext cx="14401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500" dirty="0" smtClean="0">
                <a:latin typeface="Garamond" panose="02020404030301010803" pitchFamily="18" charset="0"/>
              </a:rPr>
              <a:t>40% des cas : convention</a:t>
            </a:r>
            <a:endParaRPr lang="fr-BE" sz="15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092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BE" sz="3600" cap="small" dirty="0">
                <a:solidFill>
                  <a:schemeClr val="accent3">
                    <a:lumMod val="75000"/>
                  </a:schemeClr>
                </a:solidFill>
                <a:latin typeface="Garamond" pitchFamily="18" charset="0"/>
              </a:rPr>
              <a:t>Gestion : </a:t>
            </a:r>
            <a:r>
              <a:rPr lang="fr-BE" sz="3600" dirty="0" smtClean="0">
                <a:solidFill>
                  <a:schemeClr val="accent3">
                    <a:lumMod val="75000"/>
                  </a:schemeClr>
                </a:solidFill>
                <a:latin typeface="Garamond" pitchFamily="18" charset="0"/>
              </a:rPr>
              <a:t>quelques éléments en vrac</a:t>
            </a:r>
            <a:endParaRPr lang="fr-BE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6</a:t>
            </a:fld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85750" indent="-285750">
              <a:lnSpc>
                <a:spcPct val="150000"/>
              </a:lnSpc>
              <a:buClr>
                <a:schemeClr val="accent3">
                  <a:lumMod val="75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fr-BE" sz="1900" dirty="0" smtClean="0">
                <a:latin typeface="Garamond" pitchFamily="18" charset="0"/>
              </a:rPr>
              <a:t>Loyer :</a:t>
            </a:r>
          </a:p>
          <a:p>
            <a:pPr marL="742950" lvl="1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fr-BE" sz="1600" dirty="0">
                <a:solidFill>
                  <a:schemeClr val="tx1"/>
                </a:solidFill>
                <a:latin typeface="Garamond" pitchFamily="18" charset="0"/>
              </a:rPr>
              <a:t>Toutes les MV sont occupées moyennant une location (1 exception</a:t>
            </a:r>
            <a:r>
              <a:rPr lang="fr-BE" sz="1600" dirty="0" smtClean="0">
                <a:solidFill>
                  <a:schemeClr val="tx1"/>
                </a:solidFill>
                <a:latin typeface="Garamond" pitchFamily="18" charset="0"/>
              </a:rPr>
              <a:t>)</a:t>
            </a:r>
          </a:p>
          <a:p>
            <a:pPr marL="742950" lvl="1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fr-BE" sz="1600" dirty="0" smtClean="0">
                <a:solidFill>
                  <a:schemeClr val="tx1"/>
                </a:solidFill>
                <a:latin typeface="Garamond" pitchFamily="18" charset="0"/>
              </a:rPr>
              <a:t>70% des MV adaptent leur prix</a:t>
            </a:r>
          </a:p>
          <a:p>
            <a:pPr marL="1017270" lvl="2" indent="-285750">
              <a:lnSpc>
                <a:spcPct val="150000"/>
              </a:lnSpc>
              <a:buClr>
                <a:schemeClr val="accent4"/>
              </a:buClr>
              <a:buSzPct val="100000"/>
              <a:buFont typeface="Wingdings" pitchFamily="2" charset="2"/>
              <a:buChar char="§"/>
            </a:pPr>
            <a:r>
              <a:rPr lang="fr-BE" sz="1400" dirty="0" smtClean="0">
                <a:latin typeface="Garamond" pitchFamily="18" charset="0"/>
              </a:rPr>
              <a:t>Particulier &gt;&lt; associatif</a:t>
            </a:r>
          </a:p>
          <a:p>
            <a:pPr marL="1017270" lvl="2" indent="-285750">
              <a:lnSpc>
                <a:spcPct val="150000"/>
              </a:lnSpc>
              <a:buClr>
                <a:schemeClr val="accent4"/>
              </a:buClr>
              <a:buSzPct val="100000"/>
              <a:buFont typeface="Wingdings" pitchFamily="2" charset="2"/>
              <a:buChar char="§"/>
            </a:pPr>
            <a:r>
              <a:rPr lang="fr-BE" sz="1400" dirty="0" smtClean="0">
                <a:solidFill>
                  <a:schemeClr val="tx1"/>
                </a:solidFill>
                <a:latin typeface="Garamond" pitchFamily="18" charset="0"/>
              </a:rPr>
              <a:t>Résident </a:t>
            </a:r>
            <a:r>
              <a:rPr lang="fr-BE" sz="1400" dirty="0" smtClean="0">
                <a:latin typeface="Garamond" pitchFamily="18" charset="0"/>
              </a:rPr>
              <a:t>au sein de </a:t>
            </a:r>
            <a:r>
              <a:rPr lang="fr-BE" sz="1400" dirty="0" smtClean="0">
                <a:solidFill>
                  <a:schemeClr val="tx1"/>
                </a:solidFill>
                <a:latin typeface="Garamond" pitchFamily="18" charset="0"/>
              </a:rPr>
              <a:t>la commune voire au village</a:t>
            </a:r>
          </a:p>
          <a:p>
            <a:pPr marL="1017270" lvl="2" indent="-285750">
              <a:lnSpc>
                <a:spcPct val="150000"/>
              </a:lnSpc>
              <a:buClr>
                <a:schemeClr val="accent4"/>
              </a:buClr>
              <a:buSzPct val="100000"/>
              <a:buFont typeface="Wingdings" pitchFamily="2" charset="2"/>
              <a:buChar char="§"/>
            </a:pPr>
            <a:r>
              <a:rPr lang="fr-BE" sz="1400" dirty="0" smtClean="0">
                <a:latin typeface="Garamond" pitchFamily="18" charset="0"/>
              </a:rPr>
              <a:t>Superficie occupée</a:t>
            </a:r>
          </a:p>
          <a:p>
            <a:pPr marL="1017270" lvl="2" indent="-285750">
              <a:lnSpc>
                <a:spcPct val="150000"/>
              </a:lnSpc>
              <a:buClr>
                <a:schemeClr val="accent4"/>
              </a:buClr>
              <a:buSzPct val="100000"/>
              <a:buFont typeface="Wingdings" pitchFamily="2" charset="2"/>
              <a:buChar char="§"/>
            </a:pPr>
            <a:r>
              <a:rPr lang="fr-BE" sz="1400" dirty="0" smtClean="0">
                <a:latin typeface="Garamond" pitchFamily="18" charset="0"/>
              </a:rPr>
              <a:t>Saison (frais de fonctionnement)</a:t>
            </a:r>
          </a:p>
          <a:p>
            <a:pPr marL="1017270" lvl="2" indent="-285750">
              <a:lnSpc>
                <a:spcPct val="150000"/>
              </a:lnSpc>
              <a:buClr>
                <a:schemeClr val="accent4"/>
              </a:buClr>
              <a:buSzPct val="100000"/>
              <a:buFont typeface="Wingdings" pitchFamily="2" charset="2"/>
              <a:buChar char="§"/>
            </a:pPr>
            <a:r>
              <a:rPr lang="fr-BE" sz="1400" dirty="0" smtClean="0">
                <a:solidFill>
                  <a:schemeClr val="tx1"/>
                </a:solidFill>
                <a:latin typeface="Garamond" pitchFamily="18" charset="0"/>
              </a:rPr>
              <a:t>Gratuité pour les associations : 1MV/3 (participation au frais d’occupation)</a:t>
            </a:r>
            <a:endParaRPr lang="fr-BE" sz="1400" dirty="0">
              <a:solidFill>
                <a:schemeClr val="tx1"/>
              </a:solidFill>
              <a:latin typeface="Garamond" pitchFamily="18" charset="0"/>
            </a:endParaRPr>
          </a:p>
          <a:p>
            <a:pPr marL="560070" lvl="1" indent="-285750">
              <a:lnSpc>
                <a:spcPct val="150000"/>
              </a:lnSpc>
              <a:buClr>
                <a:schemeClr val="accent3">
                  <a:lumMod val="75000"/>
                </a:schemeClr>
              </a:buClr>
              <a:buSzPct val="100000"/>
              <a:buFont typeface="Wingdings" pitchFamily="2" charset="2"/>
              <a:buChar char="§"/>
            </a:pPr>
            <a:endParaRPr lang="fr-BE" sz="14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0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BE" sz="3600" cap="small" dirty="0">
                <a:solidFill>
                  <a:schemeClr val="accent3">
                    <a:lumMod val="75000"/>
                  </a:schemeClr>
                </a:solidFill>
                <a:latin typeface="Garamond" pitchFamily="18" charset="0"/>
              </a:rPr>
              <a:t>Gestion : </a:t>
            </a:r>
            <a:r>
              <a:rPr lang="fr-BE" sz="3600" dirty="0" smtClean="0">
                <a:solidFill>
                  <a:schemeClr val="accent3">
                    <a:lumMod val="75000"/>
                  </a:schemeClr>
                </a:solidFill>
                <a:latin typeface="Garamond" pitchFamily="18" charset="0"/>
              </a:rPr>
              <a:t>quelques éléments en vrac</a:t>
            </a:r>
            <a:endParaRPr lang="fr-BE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7</a:t>
            </a:fld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85750" indent="-285750">
              <a:lnSpc>
                <a:spcPct val="150000"/>
              </a:lnSpc>
              <a:buClr>
                <a:schemeClr val="accent3">
                  <a:lumMod val="75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fr-BE" sz="1900" dirty="0" smtClean="0">
                <a:latin typeface="Garamond" pitchFamily="18" charset="0"/>
              </a:rPr>
              <a:t>Promotion</a:t>
            </a:r>
          </a:p>
          <a:p>
            <a:pPr marL="742950" lvl="1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fr-BE" sz="1600" dirty="0" smtClean="0">
                <a:solidFill>
                  <a:schemeClr val="tx1"/>
                </a:solidFill>
                <a:latin typeface="Garamond" pitchFamily="18" charset="0"/>
              </a:rPr>
              <a:t>La MV fait parler d’elle essentiellement par le bouche-à-oreille</a:t>
            </a:r>
          </a:p>
          <a:p>
            <a:pPr marL="742950" lvl="1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fr-BE" sz="1600" dirty="0" smtClean="0">
                <a:solidFill>
                  <a:schemeClr val="tx1"/>
                </a:solidFill>
                <a:latin typeface="Garamond" pitchFamily="18" charset="0"/>
              </a:rPr>
              <a:t>«  </a:t>
            </a:r>
            <a:r>
              <a:rPr lang="fr-BE" sz="1600" i="1" dirty="0" smtClean="0">
                <a:solidFill>
                  <a:schemeClr val="tx1"/>
                </a:solidFill>
                <a:latin typeface="Garamond" pitchFamily="18" charset="0"/>
              </a:rPr>
              <a:t>Il n’est pas nécessaire de promouvoir intentionnellement la maison </a:t>
            </a:r>
            <a:r>
              <a:rPr lang="fr-BE" sz="1600" dirty="0" smtClean="0">
                <a:solidFill>
                  <a:schemeClr val="tx1"/>
                </a:solidFill>
                <a:latin typeface="Garamond" pitchFamily="18" charset="0"/>
              </a:rPr>
              <a:t>»</a:t>
            </a:r>
          </a:p>
          <a:p>
            <a:pPr marL="1017270" lvl="2" indent="-285750">
              <a:lnSpc>
                <a:spcPct val="150000"/>
              </a:lnSpc>
              <a:buClr>
                <a:schemeClr val="accent4"/>
              </a:buClr>
              <a:buSzPct val="100000"/>
              <a:buFont typeface="Wingdings" pitchFamily="2" charset="2"/>
              <a:buChar char="§"/>
            </a:pPr>
            <a:r>
              <a:rPr lang="fr-BE" sz="1400" dirty="0" smtClean="0">
                <a:latin typeface="Garamond" pitchFamily="18" charset="0"/>
              </a:rPr>
              <a:t>47% des communes et 75% des gestionnaires</a:t>
            </a:r>
          </a:p>
          <a:p>
            <a:pPr marL="742950" lvl="1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fr-BE" sz="1600" dirty="0" smtClean="0">
                <a:solidFill>
                  <a:schemeClr val="tx1"/>
                </a:solidFill>
                <a:latin typeface="Garamond" pitchFamily="18" charset="0"/>
              </a:rPr>
              <a:t>Information à propos des activités proposées et non des disponibilités de la maison</a:t>
            </a:r>
          </a:p>
          <a:p>
            <a:pPr marL="1017270" lvl="2" indent="-285750">
              <a:lnSpc>
                <a:spcPct val="150000"/>
              </a:lnSpc>
              <a:buClr>
                <a:schemeClr val="accent4"/>
              </a:buClr>
              <a:buSzPct val="100000"/>
              <a:buFont typeface="Wingdings" pitchFamily="2" charset="2"/>
              <a:buChar char="§"/>
            </a:pPr>
            <a:r>
              <a:rPr lang="fr-BE" sz="1400" dirty="0" smtClean="0">
                <a:latin typeface="Garamond" pitchFamily="18" charset="0"/>
              </a:rPr>
              <a:t>Bulletin communal et site internet de la commune</a:t>
            </a:r>
          </a:p>
          <a:p>
            <a:pPr marL="1017270" lvl="2" indent="-285750">
              <a:lnSpc>
                <a:spcPct val="150000"/>
              </a:lnSpc>
              <a:buClr>
                <a:schemeClr val="accent4"/>
              </a:buClr>
              <a:buSzPct val="100000"/>
              <a:buFont typeface="Wingdings" pitchFamily="2" charset="2"/>
              <a:buChar char="§"/>
            </a:pPr>
            <a:r>
              <a:rPr lang="fr-BE" sz="1400" dirty="0" smtClean="0">
                <a:solidFill>
                  <a:schemeClr val="tx1"/>
                </a:solidFill>
                <a:latin typeface="Garamond" pitchFamily="18" charset="0"/>
              </a:rPr>
              <a:t>Mais aussi : toutes-boîtes et valves</a:t>
            </a:r>
          </a:p>
          <a:p>
            <a:pPr marL="560070" lvl="1" indent="-285750">
              <a:lnSpc>
                <a:spcPct val="150000"/>
              </a:lnSpc>
              <a:buClr>
                <a:schemeClr val="accent3">
                  <a:lumMod val="75000"/>
                </a:schemeClr>
              </a:buClr>
              <a:buSzPct val="100000"/>
              <a:buFont typeface="Wingdings" pitchFamily="2" charset="2"/>
              <a:buChar char="§"/>
            </a:pPr>
            <a:endParaRPr lang="fr-BE" sz="14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13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8</a:t>
            </a:fld>
            <a:endParaRPr lang="fr-BE"/>
          </a:p>
        </p:txBody>
      </p:sp>
      <p:sp>
        <p:nvSpPr>
          <p:cNvPr id="6" name="ZoneTexte 5"/>
          <p:cNvSpPr txBox="1"/>
          <p:nvPr/>
        </p:nvSpPr>
        <p:spPr>
          <a:xfrm>
            <a:off x="539552" y="1414081"/>
            <a:ext cx="8449000" cy="3901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BE" sz="1900" dirty="0" smtClean="0">
                <a:latin typeface="Garamond" pitchFamily="18" charset="0"/>
              </a:rPr>
              <a:t>Les utilisateurs :</a:t>
            </a:r>
          </a:p>
          <a:p>
            <a:pPr marL="742950" lvl="1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BE" sz="1600" dirty="0" smtClean="0">
                <a:latin typeface="Garamond" pitchFamily="18" charset="0"/>
              </a:rPr>
              <a:t>97</a:t>
            </a:r>
            <a:r>
              <a:rPr lang="fr-BE" sz="1600" dirty="0">
                <a:latin typeface="Garamond" pitchFamily="18" charset="0"/>
              </a:rPr>
              <a:t>% des maisons </a:t>
            </a:r>
            <a:r>
              <a:rPr lang="fr-BE" sz="1600" dirty="0" smtClean="0">
                <a:latin typeface="Garamond" pitchFamily="18" charset="0"/>
              </a:rPr>
              <a:t>: associations (club des jeunes, ateliers créatifs, seniors)</a:t>
            </a:r>
          </a:p>
          <a:p>
            <a:pPr marL="742950" lvl="1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BE" sz="1600" dirty="0" smtClean="0">
                <a:latin typeface="Garamond" pitchFamily="18" charset="0"/>
              </a:rPr>
              <a:t>90</a:t>
            </a:r>
            <a:r>
              <a:rPr lang="fr-BE" sz="1600" dirty="0">
                <a:latin typeface="Garamond" pitchFamily="18" charset="0"/>
              </a:rPr>
              <a:t>% des maisons </a:t>
            </a:r>
            <a:r>
              <a:rPr lang="fr-BE" sz="1600" dirty="0" smtClean="0">
                <a:latin typeface="Garamond" pitchFamily="18" charset="0"/>
              </a:rPr>
              <a:t>: utilisateurs </a:t>
            </a:r>
            <a:r>
              <a:rPr lang="fr-BE" sz="1600" dirty="0">
                <a:latin typeface="Garamond" pitchFamily="18" charset="0"/>
              </a:rPr>
              <a:t>privés (particuliers et sociétés privées) </a:t>
            </a:r>
            <a:endParaRPr lang="fr-BE" sz="1600" dirty="0" smtClean="0">
              <a:latin typeface="Garamond" pitchFamily="18" charset="0"/>
            </a:endParaRPr>
          </a:p>
          <a:p>
            <a:pPr marL="742950" lvl="1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BE" sz="1600" dirty="0" smtClean="0">
                <a:latin typeface="Garamond" pitchFamily="18" charset="0"/>
              </a:rPr>
              <a:t>50% des maisons : la Commune (réunion conseil, conférence, plaine enfants, soupers)</a:t>
            </a:r>
          </a:p>
          <a:p>
            <a:pPr marL="742950" lvl="1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BE" sz="1600" dirty="0" smtClean="0">
                <a:latin typeface="Garamond" pitchFamily="18" charset="0"/>
              </a:rPr>
              <a:t>47</a:t>
            </a:r>
            <a:r>
              <a:rPr lang="fr-BE" sz="1600" dirty="0">
                <a:latin typeface="Garamond" pitchFamily="18" charset="0"/>
              </a:rPr>
              <a:t>% des maisons </a:t>
            </a:r>
            <a:r>
              <a:rPr lang="fr-BE" sz="1600" dirty="0" smtClean="0">
                <a:latin typeface="Garamond" pitchFamily="18" charset="0"/>
              </a:rPr>
              <a:t>: Fédération </a:t>
            </a:r>
            <a:r>
              <a:rPr lang="fr-BE" sz="1600" dirty="0">
                <a:latin typeface="Garamond" pitchFamily="18" charset="0"/>
              </a:rPr>
              <a:t>Wallonie </a:t>
            </a:r>
            <a:r>
              <a:rPr lang="fr-BE" sz="1600" dirty="0" smtClean="0">
                <a:latin typeface="Garamond" pitchFamily="18" charset="0"/>
              </a:rPr>
              <a:t>Bruxelles (ONE, ADEPS, Centre culturel, bibliothèque, service jeunesse/ATL, CPMS)</a:t>
            </a:r>
          </a:p>
          <a:p>
            <a:pPr marL="742950" lvl="1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BE" sz="1600" dirty="0" smtClean="0">
                <a:latin typeface="Garamond" pitchFamily="18" charset="0"/>
              </a:rPr>
              <a:t>43</a:t>
            </a:r>
            <a:r>
              <a:rPr lang="fr-BE" sz="1600" dirty="0">
                <a:latin typeface="Garamond" pitchFamily="18" charset="0"/>
              </a:rPr>
              <a:t>% des maisons </a:t>
            </a:r>
            <a:r>
              <a:rPr lang="fr-BE" sz="1600" dirty="0" smtClean="0">
                <a:latin typeface="Garamond" pitchFamily="18" charset="0"/>
              </a:rPr>
              <a:t>: l’école </a:t>
            </a:r>
            <a:r>
              <a:rPr lang="fr-BE" sz="1600" dirty="0">
                <a:latin typeface="Garamond" pitchFamily="18" charset="0"/>
              </a:rPr>
              <a:t>du village </a:t>
            </a:r>
            <a:r>
              <a:rPr lang="fr-BE" sz="1600" dirty="0" smtClean="0">
                <a:latin typeface="Garamond" pitchFamily="18" charset="0"/>
              </a:rPr>
              <a:t>(cours de gym, fête scolaire, garderie, cantine journalière, repas annuel)</a:t>
            </a:r>
          </a:p>
          <a:p>
            <a:pPr marL="742950" lvl="1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BE" sz="1600" dirty="0" smtClean="0">
                <a:latin typeface="Garamond" pitchFamily="18" charset="0"/>
              </a:rPr>
              <a:t>13% des maisons : services </a:t>
            </a:r>
            <a:r>
              <a:rPr lang="fr-BE" sz="1600" dirty="0">
                <a:latin typeface="Garamond" pitchFamily="18" charset="0"/>
              </a:rPr>
              <a:t>publics </a:t>
            </a:r>
            <a:r>
              <a:rPr lang="fr-BE" sz="1600" dirty="0" smtClean="0">
                <a:latin typeface="Garamond" pitchFamily="18" charset="0"/>
              </a:rPr>
              <a:t>(ALE</a:t>
            </a:r>
            <a:r>
              <a:rPr lang="fr-BE" sz="1600" dirty="0">
                <a:latin typeface="Garamond" pitchFamily="18" charset="0"/>
              </a:rPr>
              <a:t>, EPN et ateliers organisés par le </a:t>
            </a:r>
            <a:r>
              <a:rPr lang="fr-BE" sz="1600" dirty="0" smtClean="0">
                <a:latin typeface="Garamond" pitchFamily="18" charset="0"/>
              </a:rPr>
              <a:t>CPAS) </a:t>
            </a:r>
            <a:endParaRPr lang="fr-BE" sz="1700" dirty="0" smtClean="0">
              <a:latin typeface="Garamond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endParaRPr lang="fr-BE" dirty="0" smtClean="0">
              <a:latin typeface="Garamond" pitchFamily="18" charset="0"/>
            </a:endParaRPr>
          </a:p>
        </p:txBody>
      </p:sp>
      <p:sp>
        <p:nvSpPr>
          <p:cNvPr id="8" name="Titre 4"/>
          <p:cNvSpPr txBox="1">
            <a:spLocks/>
          </p:cNvSpPr>
          <p:nvPr/>
        </p:nvSpPr>
        <p:spPr>
          <a:xfrm>
            <a:off x="454152" y="188640"/>
            <a:ext cx="8534400" cy="824136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BE" sz="3200" cap="small" dirty="0" smtClean="0">
                <a:solidFill>
                  <a:schemeClr val="accent3">
                    <a:lumMod val="75000"/>
                  </a:schemeClr>
                </a:solidFill>
                <a:latin typeface="Garamond" pitchFamily="18" charset="0"/>
              </a:rPr>
              <a:t>Utilisation : </a:t>
            </a:r>
            <a:r>
              <a:rPr lang="fr-BE" sz="3200" dirty="0" smtClean="0">
                <a:solidFill>
                  <a:schemeClr val="accent3">
                    <a:lumMod val="75000"/>
                  </a:schemeClr>
                </a:solidFill>
                <a:latin typeface="Garamond" pitchFamily="18" charset="0"/>
              </a:rPr>
              <a:t>qui sont les utilisateurs ?</a:t>
            </a:r>
            <a:endParaRPr lang="fr-BE" sz="3000" dirty="0">
              <a:solidFill>
                <a:schemeClr val="accent3">
                  <a:lumMod val="75000"/>
                </a:schemeClr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36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9</a:t>
            </a:fld>
            <a:endParaRPr lang="fr-BE"/>
          </a:p>
        </p:txBody>
      </p:sp>
      <p:sp>
        <p:nvSpPr>
          <p:cNvPr id="6" name="ZoneTexte 5"/>
          <p:cNvSpPr txBox="1"/>
          <p:nvPr/>
        </p:nvSpPr>
        <p:spPr>
          <a:xfrm>
            <a:off x="228997" y="1414081"/>
            <a:ext cx="8712968" cy="5032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BE" sz="1900" dirty="0" smtClean="0">
                <a:latin typeface="Garamond" pitchFamily="18" charset="0"/>
              </a:rPr>
              <a:t>Activités diversifiées</a:t>
            </a:r>
          </a:p>
          <a:p>
            <a:pPr marL="742950" lvl="1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BE" sz="1600" dirty="0">
                <a:latin typeface="Garamond" pitchFamily="18" charset="0"/>
              </a:rPr>
              <a:t>A l’exception de deux maisons de village (l’une appelée « l’école de musique » et l’autre « la crèche »), toutes les maisons de village sondées hébergent plusieurs types d’activités. </a:t>
            </a:r>
          </a:p>
          <a:p>
            <a:pPr marL="742950" lvl="1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BE" sz="1600" dirty="0">
                <a:latin typeface="Garamond" pitchFamily="18" charset="0"/>
              </a:rPr>
              <a:t>Plus de 2/3 des maisons proposent </a:t>
            </a:r>
            <a:r>
              <a:rPr lang="fr-BE" sz="1600" dirty="0" smtClean="0">
                <a:latin typeface="Garamond" pitchFamily="18" charset="0"/>
              </a:rPr>
              <a:t>au moins 6 </a:t>
            </a:r>
            <a:r>
              <a:rPr lang="fr-BE" sz="1600" dirty="0">
                <a:latin typeface="Garamond" pitchFamily="18" charset="0"/>
              </a:rPr>
              <a:t>types d’activités </a:t>
            </a:r>
          </a:p>
          <a:p>
            <a:pPr marL="742950" lvl="1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BE" sz="1600" dirty="0">
                <a:latin typeface="Garamond" pitchFamily="18" charset="0"/>
              </a:rPr>
              <a:t>La diversité des activités n’est pas liée à la taille de la maison, ni à son âge</a:t>
            </a:r>
          </a:p>
          <a:p>
            <a:pPr marL="742950" lvl="1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endParaRPr lang="fr-BE" sz="1600" dirty="0" smtClean="0">
              <a:latin typeface="Garamond" pitchFamily="18" charset="0"/>
            </a:endParaRPr>
          </a:p>
          <a:p>
            <a:pPr marL="285750" lvl="1" indent="-285750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BE" sz="1900" dirty="0">
                <a:latin typeface="Garamond" pitchFamily="18" charset="0"/>
              </a:rPr>
              <a:t>Utilisation : </a:t>
            </a:r>
            <a:r>
              <a:rPr lang="fr-BE" sz="1900" dirty="0" smtClean="0">
                <a:latin typeface="Garamond" pitchFamily="18" charset="0"/>
              </a:rPr>
              <a:t>taux d’occupation</a:t>
            </a:r>
          </a:p>
          <a:p>
            <a:pPr marL="742950" lvl="1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BE" sz="1600" dirty="0">
                <a:latin typeface="Garamond" pitchFamily="18" charset="0"/>
              </a:rPr>
              <a:t>La plupart des maisons (52%) est en moyenne occupée au moins 4 jours par semaine (taux d’occupation supérieur à 57%)</a:t>
            </a:r>
          </a:p>
          <a:p>
            <a:pPr marL="742950" lvl="1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BE" sz="1600" dirty="0">
                <a:latin typeface="Garamond" pitchFamily="18" charset="0"/>
              </a:rPr>
              <a:t>Inoccupation : seulement 2 maisons</a:t>
            </a:r>
          </a:p>
          <a:p>
            <a:pPr marL="742950" lvl="1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BE" sz="1600" dirty="0">
                <a:latin typeface="Garamond" pitchFamily="18" charset="0"/>
              </a:rPr>
              <a:t>Construction//réhabilitation  </a:t>
            </a:r>
          </a:p>
          <a:p>
            <a:pPr lvl="1">
              <a:lnSpc>
                <a:spcPct val="150000"/>
              </a:lnSpc>
              <a:buClr>
                <a:schemeClr val="accent1">
                  <a:lumMod val="75000"/>
                </a:schemeClr>
              </a:buClr>
            </a:pPr>
            <a:endParaRPr lang="fr-BE" sz="1600" dirty="0">
              <a:latin typeface="Garamond" pitchFamily="18" charset="0"/>
            </a:endParaRPr>
          </a:p>
          <a:p>
            <a:pPr lvl="1">
              <a:lnSpc>
                <a:spcPct val="150000"/>
              </a:lnSpc>
              <a:buClr>
                <a:schemeClr val="accent1">
                  <a:lumMod val="75000"/>
                </a:schemeClr>
              </a:buClr>
            </a:pPr>
            <a:endParaRPr lang="fr-BE" sz="1600" dirty="0" smtClean="0">
              <a:latin typeface="Garamond" pitchFamily="18" charset="0"/>
            </a:endParaRPr>
          </a:p>
        </p:txBody>
      </p:sp>
      <p:graphicFrame>
        <p:nvGraphicFramePr>
          <p:cNvPr id="8" name="Graphique 7"/>
          <p:cNvGraphicFramePr/>
          <p:nvPr>
            <p:extLst>
              <p:ext uri="{D42A27DB-BD31-4B8C-83A1-F6EECF244321}">
                <p14:modId xmlns:p14="http://schemas.microsoft.com/office/powerpoint/2010/main" val="1522866902"/>
              </p:ext>
            </p:extLst>
          </p:nvPr>
        </p:nvGraphicFramePr>
        <p:xfrm>
          <a:off x="4788024" y="4581128"/>
          <a:ext cx="3744416" cy="1656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itre 4"/>
          <p:cNvSpPr txBox="1">
            <a:spLocks/>
          </p:cNvSpPr>
          <p:nvPr/>
        </p:nvSpPr>
        <p:spPr>
          <a:xfrm>
            <a:off x="454152" y="188640"/>
            <a:ext cx="8534400" cy="824136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BE" sz="3200" cap="small" dirty="0" smtClean="0">
                <a:solidFill>
                  <a:schemeClr val="accent3">
                    <a:lumMod val="75000"/>
                  </a:schemeClr>
                </a:solidFill>
                <a:latin typeface="Garamond" pitchFamily="18" charset="0"/>
              </a:rPr>
              <a:t>Utilisation : </a:t>
            </a:r>
            <a:r>
              <a:rPr lang="fr-BE" sz="3200" dirty="0" smtClean="0">
                <a:solidFill>
                  <a:schemeClr val="accent3">
                    <a:lumMod val="75000"/>
                  </a:schemeClr>
                </a:solidFill>
                <a:latin typeface="Garamond" pitchFamily="18" charset="0"/>
              </a:rPr>
              <a:t>diversité et taux d’occupation</a:t>
            </a:r>
            <a:endParaRPr lang="fr-BE" sz="3000" dirty="0">
              <a:solidFill>
                <a:schemeClr val="accent3">
                  <a:lumMod val="75000"/>
                </a:schemeClr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704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6279</TotalTime>
  <Words>583</Words>
  <Application>Microsoft Office PowerPoint</Application>
  <PresentationFormat>Affichage à l'écran (4:3)</PresentationFormat>
  <Paragraphs>146</Paragraphs>
  <Slides>15</Slides>
  <Notes>13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Civil</vt:lpstr>
      <vt:lpstr>Présentation PowerPoint</vt:lpstr>
      <vt:lpstr>Objectifs et méthodologie</vt:lpstr>
      <vt:lpstr>Méthodologie</vt:lpstr>
      <vt:lpstr>Présentation PowerPoint</vt:lpstr>
      <vt:lpstr>Présentation PowerPoint</vt:lpstr>
      <vt:lpstr>Gestion : quelques éléments en vrac</vt:lpstr>
      <vt:lpstr>Gestion : quelques éléments en vrac</vt:lpstr>
      <vt:lpstr>Présentation PowerPoint</vt:lpstr>
      <vt:lpstr>Présentation PowerPoint</vt:lpstr>
      <vt:lpstr>Retombées locales : retombées positives</vt:lpstr>
      <vt:lpstr>Retombées locales : retombées positives</vt:lpstr>
      <vt:lpstr>Retombées locales : création de nouvelles activités</vt:lpstr>
      <vt:lpstr>Retombées locales : nuisances pour les riverains</vt:lpstr>
      <vt:lpstr>Efficacité de l’outil</vt:lpstr>
      <vt:lpstr>Plus d’infos 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Cécile</dc:creator>
  <cp:lastModifiedBy>ULg Gembloux</cp:lastModifiedBy>
  <cp:revision>683</cp:revision>
  <cp:lastPrinted>2013-01-23T09:41:27Z</cp:lastPrinted>
  <dcterms:modified xsi:type="dcterms:W3CDTF">2014-11-20T12:33:45Z</dcterms:modified>
</cp:coreProperties>
</file>