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4.xml" ContentType="application/vnd.openxmlformats-officedocument.drawingml.chart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E4E9-4081-90B4-6C9633D9EBC4}"/>
              </c:ext>
            </c:extLst>
          </c:dPt>
          <c:dPt>
            <c:idx val="2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2-E4E9-4081-90B4-6C9633D9EBC4}"/>
              </c:ext>
            </c:extLst>
          </c:dPt>
          <c:dPt>
            <c:idx val="3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0-A4A3-40FB-9AE2-EF9D3D527176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E4E9-4081-90B4-6C9633D9EBC4}"/>
              </c:ext>
            </c:extLst>
          </c:dPt>
          <c:dPt>
            <c:idx val="5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4-E4E9-4081-90B4-6C9633D9EBC4}"/>
              </c:ext>
            </c:extLst>
          </c:dPt>
          <c:dLbls>
            <c:dLbl>
              <c:idx val="0"/>
              <c:layout>
                <c:manualLayout>
                  <c:x val="0"/>
                  <c:y val="-3.1123992758974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8ED-4FAE-B061-77ACD23EF02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4E9-4081-90B4-6C9633D9EBC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4E9-4081-90B4-6C9633D9EBC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4A3-40FB-9AE2-EF9D3D52717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E9-4081-90B4-6C9633D9EBC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4E9-4081-90B4-6C9633D9EB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Intérêt financier </c:v>
                </c:pt>
                <c:pt idx="1">
                  <c:v>Qualité, dynamique du projet</c:v>
                </c:pt>
                <c:pt idx="2">
                  <c:v>Pertinence du projet</c:v>
                </c:pt>
                <c:pt idx="3">
                  <c:v>Réaction à l'enclavement</c:v>
                </c:pt>
                <c:pt idx="4">
                  <c:v>Projet d'envergure</c:v>
                </c:pt>
                <c:pt idx="5">
                  <c:v>Aucun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0.67</c:v>
                </c:pt>
                <c:pt idx="1">
                  <c:v>0.43</c:v>
                </c:pt>
                <c:pt idx="2">
                  <c:v>0.28999999999999998</c:v>
                </c:pt>
                <c:pt idx="3">
                  <c:v>0.19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9-4081-90B4-6C9633D9E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3366584"/>
        <c:axId val="673371832"/>
      </c:barChart>
      <c:catAx>
        <c:axId val="673366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3371832"/>
        <c:crosses val="autoZero"/>
        <c:auto val="1"/>
        <c:lblAlgn val="ctr"/>
        <c:lblOffset val="100"/>
        <c:noMultiLvlLbl val="0"/>
      </c:catAx>
      <c:valAx>
        <c:axId val="6733718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BE" dirty="0" smtClean="0"/>
                  <a:t>Part des acteurs communaux</a:t>
                </a:r>
                <a:endParaRPr lang="fr-BE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673366584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</c:legendEntry>
      <c:legendEntry>
        <c:idx val="5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6F6-45EE-8038-EB84BDA1F10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6F6-45EE-8038-EB84BDA1F103}"/>
              </c:ext>
            </c:extLst>
          </c:dPt>
          <c:dLbls>
            <c:dLbl>
              <c:idx val="0"/>
              <c:layout>
                <c:manualLayout>
                  <c:x val="7.096338247911714E-2"/>
                  <c:y val="0.269917361410687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F6-45EE-8038-EB84BDA1F10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F6-45EE-8038-EB84BDA1F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Projet transc.</c:v>
                </c:pt>
                <c:pt idx="1">
                  <c:v>Pas de projet transco.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F6-45EE-8038-EB84BDA1F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7A-4526-B0CF-F586BCC1780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7A-4526-B0CF-F586BCC17809}"/>
              </c:ext>
            </c:extLst>
          </c:dPt>
          <c:dLbls>
            <c:dLbl>
              <c:idx val="0"/>
              <c:layout>
                <c:manualLayout>
                  <c:x val="-0.23025295484758659"/>
                  <c:y val="0.192702763846987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15824831352816"/>
                      <c:h val="0.200764979561668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7A-4526-B0CF-F586BCC1780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7A-4526-B0CF-F586BCC178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Projet transc.</c:v>
                </c:pt>
                <c:pt idx="1">
                  <c:v>Pas de projet transco.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7A-4526-B0CF-F586BCC17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720-4D2B-AAEE-129D6F9C4C9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720-4D2B-AAEE-129D6F9C4C90}"/>
              </c:ext>
            </c:extLst>
          </c:dPt>
          <c:dLbls>
            <c:dLbl>
              <c:idx val="0"/>
              <c:layout>
                <c:manualLayout>
                  <c:x val="-0.21158379634643099"/>
                  <c:y val="0.219471427788543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15824831352816"/>
                      <c:h val="0.200764979561668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20-4D2B-AAEE-129D6F9C4C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20-4D2B-AAEE-129D6F9C4C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Projet transc.</c:v>
                </c:pt>
                <c:pt idx="1">
                  <c:v>Pas de projet transco.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20-4D2B-AAEE-129D6F9C4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1C4-4CA3-A48A-DD8FEB7DBE8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1C4-4CA3-A48A-DD8FEB7DBE84}"/>
              </c:ext>
            </c:extLst>
          </c:dPt>
          <c:dLbls>
            <c:dLbl>
              <c:idx val="0"/>
              <c:layout>
                <c:manualLayout>
                  <c:x val="-0.22905293465941531"/>
                  <c:y val="0.167422887277928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93519547980961"/>
                      <c:h val="0.200764979561668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C4-4CA3-A48A-DD8FEB7DBE8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C4-4CA3-A48A-DD8FEB7DB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Projet transc.</c:v>
                </c:pt>
                <c:pt idx="1">
                  <c:v>Pas de projet transco.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C4-4CA3-A48A-DD8FEB7DB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 i="1"/>
            </a:pPr>
            <a:r>
              <a:rPr lang="fr-BE" b="0" i="1" dirty="0" smtClean="0"/>
              <a:t>« Un projet </a:t>
            </a:r>
            <a:r>
              <a:rPr lang="fr-BE" b="0" i="1" dirty="0" err="1" smtClean="0"/>
              <a:t>transcommunal</a:t>
            </a:r>
            <a:r>
              <a:rPr lang="fr-BE" b="0" i="1" dirty="0" smtClean="0"/>
              <a:t> peut-il </a:t>
            </a:r>
            <a:r>
              <a:rPr lang="fr-BE" b="0" i="1" dirty="0"/>
              <a:t>émaner des GT ou CLDR</a:t>
            </a:r>
            <a:r>
              <a:rPr lang="fr-BE" b="0" i="1" dirty="0" smtClean="0"/>
              <a:t>? »(</a:t>
            </a:r>
            <a:r>
              <a:rPr lang="fr-BE" b="0" i="1" dirty="0"/>
              <a:t>communes; n=21)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Le caractère transcommunal du projet peut-il émaner des GT ou CLDR?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Feuil1!$A$2:$A$4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Je ne sais pas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43</c:v>
                </c:pt>
                <c:pt idx="1">
                  <c:v>43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F-40A5-B67C-ED14F48B42D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72736980093586"/>
          <c:y val="0.14012858484432567"/>
          <c:w val="0.52916233320890016"/>
          <c:h val="0.84677176467973259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Initiateur</c:v>
                </c:pt>
              </c:strCache>
            </c:strRef>
          </c:tx>
          <c:dLbls>
            <c:dLbl>
              <c:idx val="0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73318632855565"/>
                      <c:h val="0.280522230063514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F1-4AC8-A187-48FE2766B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+mj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Feuil1!$A$2:$A$4</c:f>
              <c:strCache>
                <c:ptCount val="3"/>
                <c:pt idx="0">
                  <c:v>Mandataire</c:v>
                </c:pt>
                <c:pt idx="1">
                  <c:v>Org. Acc.</c:v>
                </c:pt>
                <c:pt idx="2">
                  <c:v>GAL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1-4AC8-A187-48FE2766BBD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916666666666666E-2"/>
          <c:y val="0.4240285971983529"/>
          <c:w val="0.75624999999999998"/>
          <c:h val="0.54059571850393706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Instance de gestion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Feuil1!$A$2:$A$6</c:f>
              <c:strCache>
                <c:ptCount val="5"/>
                <c:pt idx="0">
                  <c:v>Convention </c:v>
                </c:pt>
                <c:pt idx="1">
                  <c:v>asbl</c:v>
                </c:pt>
                <c:pt idx="2">
                  <c:v>Régie autonome</c:v>
                </c:pt>
                <c:pt idx="3">
                  <c:v>Je ne sais pas</c:v>
                </c:pt>
                <c:pt idx="4">
                  <c:v>Intercommunale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9-42EF-973B-36FEFAF83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106011694486552"/>
          <c:y val="0.28407471358674058"/>
          <c:w val="0.23670359552550119"/>
          <c:h val="0.52606302056086518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E4E9-4081-90B4-6C9633D9EBC4}"/>
              </c:ext>
            </c:extLst>
          </c:dPt>
          <c:dPt>
            <c:idx val="2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2-E4E9-4081-90B4-6C9633D9EBC4}"/>
              </c:ext>
            </c:extLst>
          </c:dPt>
          <c:dPt>
            <c:idx val="3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0-A4A3-40FB-9AE2-EF9D3D527176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E4E9-4081-90B4-6C9633D9EBC4}"/>
              </c:ext>
            </c:extLst>
          </c:dPt>
          <c:dPt>
            <c:idx val="5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4-E4E9-4081-90B4-6C9633D9EBC4}"/>
              </c:ext>
            </c:extLst>
          </c:dPt>
          <c:dLbls>
            <c:dLbl>
              <c:idx val="0"/>
              <c:layout>
                <c:manualLayout>
                  <c:x val="0"/>
                  <c:y val="-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E1C-4ACC-966B-3D018E82AF4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4E9-4081-90B4-6C9633D9EBC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4A3-40FB-9AE2-EF9D3D52717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E9-4081-90B4-6C9633D9EBC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4E9-4081-90B4-6C9633D9EB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Intérêt financier </c:v>
                </c:pt>
                <c:pt idx="1">
                  <c:v>Qualité, dynamique du projet</c:v>
                </c:pt>
                <c:pt idx="2">
                  <c:v>Pertinence du projet</c:v>
                </c:pt>
                <c:pt idx="3">
                  <c:v>Réaction à l'enclavement</c:v>
                </c:pt>
                <c:pt idx="4">
                  <c:v>Projet d'envergure</c:v>
                </c:pt>
                <c:pt idx="5">
                  <c:v>Aucun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0.67</c:v>
                </c:pt>
                <c:pt idx="1">
                  <c:v>0.43</c:v>
                </c:pt>
                <c:pt idx="2">
                  <c:v>0.28999999999999998</c:v>
                </c:pt>
                <c:pt idx="3">
                  <c:v>0.19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9-4081-90B4-6C9633D9E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3366584"/>
        <c:axId val="673371832"/>
      </c:barChart>
      <c:catAx>
        <c:axId val="673366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3371832"/>
        <c:crosses val="autoZero"/>
        <c:auto val="1"/>
        <c:lblAlgn val="ctr"/>
        <c:lblOffset val="100"/>
        <c:noMultiLvlLbl val="0"/>
      </c:catAx>
      <c:valAx>
        <c:axId val="6733718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BE" dirty="0" smtClean="0"/>
                  <a:t>Part des acteurs communaux</a:t>
                </a:r>
                <a:endParaRPr lang="fr-BE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673366584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</c:legendEntry>
      <c:legendEntry>
        <c:idx val="5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E4E9-4081-90B4-6C9633D9EBC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E4E9-4081-90B4-6C9633D9EBC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A4A3-40FB-9AE2-EF9D3D52717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4E9-4081-90B4-6C9633D9EBC4}"/>
              </c:ext>
            </c:extLst>
          </c:dPt>
          <c:dPt>
            <c:idx val="5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4-E4E9-4081-90B4-6C9633D9EBC4}"/>
              </c:ext>
            </c:extLst>
          </c:dPt>
          <c:dLbls>
            <c:dLbl>
              <c:idx val="0"/>
              <c:layout>
                <c:manualLayout>
                  <c:x val="1.2362147454916125E-3"/>
                  <c:y val="-2.853032669572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A3-4954-A0ED-5CB1D76B853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4E9-4081-90B4-6C9633D9EB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Intérêt financier </c:v>
                </c:pt>
                <c:pt idx="1">
                  <c:v>Qualité, dynamique du projet</c:v>
                </c:pt>
                <c:pt idx="2">
                  <c:v>Pertinence du projet</c:v>
                </c:pt>
                <c:pt idx="3">
                  <c:v>Réaction à l'enclavement</c:v>
                </c:pt>
                <c:pt idx="4">
                  <c:v>Projet d'envergure</c:v>
                </c:pt>
                <c:pt idx="5">
                  <c:v>Aucun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0.67</c:v>
                </c:pt>
                <c:pt idx="1">
                  <c:v>0.43</c:v>
                </c:pt>
                <c:pt idx="2">
                  <c:v>0.28999999999999998</c:v>
                </c:pt>
                <c:pt idx="3">
                  <c:v>0.19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9-4081-90B4-6C9633D9E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3366584"/>
        <c:axId val="673371832"/>
      </c:barChart>
      <c:catAx>
        <c:axId val="673366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3371832"/>
        <c:crosses val="autoZero"/>
        <c:auto val="1"/>
        <c:lblAlgn val="ctr"/>
        <c:lblOffset val="100"/>
        <c:noMultiLvlLbl val="0"/>
      </c:catAx>
      <c:valAx>
        <c:axId val="6733718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BE" dirty="0" smtClean="0"/>
                  <a:t>Part des acteurs communaux</a:t>
                </a:r>
                <a:endParaRPr lang="fr-BE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673366584"/>
        <c:crosses val="autoZero"/>
        <c:crossBetween val="between"/>
      </c:valAx>
    </c:plotArea>
    <c:legend>
      <c:legendPos val="r"/>
      <c:legendEntry>
        <c:idx val="5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E4E9-4081-90B4-6C9633D9EBC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E4E9-4081-90B4-6C9633D9EBC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A4A3-40FB-9AE2-EF9D3D52717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4E9-4081-90B4-6C9633D9EBC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E4E9-4081-90B4-6C9633D9EBC4}"/>
              </c:ext>
            </c:extLst>
          </c:dPt>
          <c:dLbls>
            <c:dLbl>
              <c:idx val="0"/>
              <c:layout>
                <c:manualLayout>
                  <c:x val="1.2362147454916125E-3"/>
                  <c:y val="-2.853032669572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A3-4954-A0ED-5CB1D76B8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Intérêt financier </c:v>
                </c:pt>
                <c:pt idx="1">
                  <c:v>Qualité, dynamique du projet</c:v>
                </c:pt>
                <c:pt idx="2">
                  <c:v>Pertinence du projet</c:v>
                </c:pt>
                <c:pt idx="3">
                  <c:v>Réaction à l'enclavement</c:v>
                </c:pt>
                <c:pt idx="4">
                  <c:v>Projet d'envergure</c:v>
                </c:pt>
                <c:pt idx="5">
                  <c:v>Aucun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0.67</c:v>
                </c:pt>
                <c:pt idx="1">
                  <c:v>0.43</c:v>
                </c:pt>
                <c:pt idx="2">
                  <c:v>0.28999999999999998</c:v>
                </c:pt>
                <c:pt idx="3">
                  <c:v>0.19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9-4081-90B4-6C9633D9E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3366584"/>
        <c:axId val="673371832"/>
      </c:barChart>
      <c:catAx>
        <c:axId val="673366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3371832"/>
        <c:crosses val="autoZero"/>
        <c:auto val="1"/>
        <c:lblAlgn val="ctr"/>
        <c:lblOffset val="100"/>
        <c:noMultiLvlLbl val="0"/>
      </c:catAx>
      <c:valAx>
        <c:axId val="6733718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BE" dirty="0" smtClean="0"/>
                  <a:t>Part des acteurs communaux</a:t>
                </a:r>
                <a:endParaRPr lang="fr-BE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673366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"Je ne sais pas"</c:v>
                </c:pt>
                <c:pt idx="1">
                  <c:v>Lutte contre innondation</c:v>
                </c:pt>
                <c:pt idx="2">
                  <c:v>Recyclerie</c:v>
                </c:pt>
                <c:pt idx="3">
                  <c:v>Atelier rural</c:v>
                </c:pt>
                <c:pt idx="4">
                  <c:v>Production d'énergie</c:v>
                </c:pt>
                <c:pt idx="5">
                  <c:v>Plateforme de stockage, transformation, distribution</c:v>
                </c:pt>
                <c:pt idx="6">
                  <c:v>Accueil aux ainés</c:v>
                </c:pt>
                <c:pt idx="7">
                  <c:v>Espace culturel, salle d'expositions</c:v>
                </c:pt>
                <c:pt idx="8">
                  <c:v>Hall sportif</c:v>
                </c:pt>
                <c:pt idx="9">
                  <c:v>Mobilité douce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0.1</c:v>
                </c:pt>
                <c:pt idx="4">
                  <c:v>0.1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0.3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0-4F9C-8793-A7D6022DD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648528920"/>
        <c:axId val="648534496"/>
      </c:barChart>
      <c:valAx>
        <c:axId val="6485344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Part des acteurs communaux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8528920"/>
        <c:crosses val="autoZero"/>
        <c:crossBetween val="between"/>
      </c:valAx>
      <c:catAx>
        <c:axId val="6485289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Projets cités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8534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3CF-461B-97F0-B0827D0E9F4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CF-461B-97F0-B0827D0E9F4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3CF-461B-97F0-B0827D0E9F4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CF-461B-97F0-B0827D0E9F4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CF-461B-97F0-B0827D0E9F43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CF-461B-97F0-B0827D0E9F4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CF-461B-97F0-B0827D0E9F4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CF-461B-97F0-B0827D0E9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Feuil1!$A$2:$A$5</c:f>
              <c:strCache>
                <c:ptCount val="4"/>
                <c:pt idx="0">
                  <c:v>Pas de projet transco.</c:v>
                </c:pt>
                <c:pt idx="1">
                  <c:v>2e trim.</c:v>
                </c:pt>
                <c:pt idx="2">
                  <c:v>Projet transco DR</c:v>
                </c:pt>
                <c:pt idx="3">
                  <c:v>Projet transco non subsidié DR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18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F-461B-97F0-B0827D0E9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63"/>
        <c:secondPieSize val="74"/>
        <c:ser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59499489163516"/>
          <c:y val="0.1450910018440266"/>
          <c:w val="0.55919004642185721"/>
          <c:h val="0.74193671925129046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44-49E9-9A18-697DC6F3C49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5F5B-4F87-9BB7-5E8316667073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Oui
38%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F5B-4F87-9BB7-5E83166670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dirty="0" err="1"/>
                      <a:t>Projet</a:t>
                    </a:r>
                    <a:r>
                      <a:rPr lang="en-US" sz="1400"/>
                      <a:t> non DR
</a:t>
                    </a:r>
                    <a:r>
                      <a:rPr lang="en-US" sz="1400" smtClean="0"/>
                      <a:t>86%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5B-4F87-9BB7-5E831666707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smtClean="0"/>
                      <a:t>Oui</a:t>
                    </a:r>
                    <a:r>
                      <a:rPr lang="en-US" sz="1400" dirty="0"/>
                      <a:t>
29%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5B-4F87-9BB7-5E83166670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Feuil1!$A$2:$A$3</c:f>
              <c:strCache>
                <c:ptCount val="2"/>
                <c:pt idx="0">
                  <c:v>Non</c:v>
                </c:pt>
                <c:pt idx="1">
                  <c:v>Projet DR transcommunal en cours de réflexion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5B-4F87-9BB7-5E831666707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44-49E9-9A18-697DC6F3C49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644-49E9-9A18-697DC6F3C4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Non</c:v>
                </c:pt>
                <c:pt idx="1">
                  <c:v>Projet DR transcommunal en cours de réflexion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0.61904761904761907</c:v>
                </c:pt>
                <c:pt idx="1">
                  <c:v>0.38095238095238093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5B-4F87-9BB7-5E8316667073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1D-43D5-B758-055C4DA14F6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F1D-43D5-B758-055C4DA14F63}"/>
              </c:ext>
            </c:extLst>
          </c:dPt>
          <c:dLbls>
            <c:dLbl>
              <c:idx val="0"/>
              <c:layout>
                <c:manualLayout>
                  <c:x val="-0.17424547934411963"/>
                  <c:y val="0.121319660002838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15824831352816"/>
                      <c:h val="0.200764979561668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F1D-43D5-B758-055C4DA14F6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1D-43D5-B758-055C4DA14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Projet transc.</c:v>
                </c:pt>
                <c:pt idx="1">
                  <c:v>Pas de projet transco.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8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D-43D5-B758-055C4DA14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5D-4AC3-A5DA-65880DC2A70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5D-4AC3-A5DA-65880DC2A700}"/>
              </c:ext>
            </c:extLst>
          </c:dPt>
          <c:dLbls>
            <c:dLbl>
              <c:idx val="0"/>
              <c:layout>
                <c:manualLayout>
                  <c:x val="-0.22905293465941531"/>
                  <c:y val="0.167422887277928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93519547980961"/>
                      <c:h val="0.200764979561668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85D-4AC3-A5DA-65880DC2A70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5D-4AC3-A5DA-65880DC2A7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Projet transc.</c:v>
                </c:pt>
                <c:pt idx="1">
                  <c:v>Pas de projet transco.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5D-4AC3-A5DA-65880DC2A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ebp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ebp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ebp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eb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9F4FB-8660-43BD-AB1D-A2F75FC601D6}" type="doc">
      <dgm:prSet loTypeId="urn:microsoft.com/office/officeart/2005/8/layout/funne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76DBFC0-79F6-4363-9D61-C5DB17399E70}">
      <dgm:prSet phldrT="[Texte]"/>
      <dgm:spPr/>
      <dgm:t>
        <a:bodyPr/>
        <a:lstStyle/>
        <a:p>
          <a:r>
            <a:rPr lang="fr-FR" dirty="0" smtClean="0"/>
            <a:t>Peu de projets (corporels)  </a:t>
          </a:r>
          <a:r>
            <a:rPr lang="fr-FR" dirty="0" err="1" smtClean="0"/>
            <a:t>transcommunaux</a:t>
          </a:r>
          <a:r>
            <a:rPr lang="fr-FR" dirty="0" smtClean="0"/>
            <a:t> issus des ODR</a:t>
          </a:r>
          <a:endParaRPr lang="fr-FR" dirty="0"/>
        </a:p>
      </dgm:t>
    </dgm:pt>
    <dgm:pt modelId="{E785262F-9165-4725-B3CA-65E5D1D4B643}" type="parTrans" cxnId="{21D14E2D-90C8-4B1B-928D-B084406467BF}">
      <dgm:prSet/>
      <dgm:spPr/>
      <dgm:t>
        <a:bodyPr/>
        <a:lstStyle/>
        <a:p>
          <a:endParaRPr lang="fr-FR"/>
        </a:p>
      </dgm:t>
    </dgm:pt>
    <dgm:pt modelId="{1593582B-2181-4CEF-8BD2-11A8B23F047B}" type="sibTrans" cxnId="{21D14E2D-90C8-4B1B-928D-B084406467BF}">
      <dgm:prSet/>
      <dgm:spPr/>
      <dgm:t>
        <a:bodyPr/>
        <a:lstStyle/>
        <a:p>
          <a:endParaRPr lang="fr-FR"/>
        </a:p>
      </dgm:t>
    </dgm:pt>
    <dgm:pt modelId="{F6F1DB13-995D-4E42-8A10-46BF42D680C0}" type="pres">
      <dgm:prSet presAssocID="{4439F4FB-8660-43BD-AB1D-A2F75FC601D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9012881-1EDC-4564-89C1-8E2957F2AE53}" type="pres">
      <dgm:prSet presAssocID="{4439F4FB-8660-43BD-AB1D-A2F75FC601D6}" presName="ellipse" presStyleLbl="trBgShp" presStyleIdx="0" presStyleCnt="1"/>
      <dgm:spPr/>
      <dgm:t>
        <a:bodyPr/>
        <a:lstStyle/>
        <a:p>
          <a:endParaRPr lang="fr-FR"/>
        </a:p>
      </dgm:t>
    </dgm:pt>
    <dgm:pt modelId="{ACE11488-627E-4F98-B62E-2383F7B4E9D0}" type="pres">
      <dgm:prSet presAssocID="{4439F4FB-8660-43BD-AB1D-A2F75FC601D6}" presName="arrow1" presStyleLbl="fgShp" presStyleIdx="0" presStyleCnt="1"/>
      <dgm:spPr/>
      <dgm:t>
        <a:bodyPr/>
        <a:lstStyle/>
        <a:p>
          <a:endParaRPr lang="fr-FR"/>
        </a:p>
      </dgm:t>
    </dgm:pt>
    <dgm:pt modelId="{6F83376C-72D8-4B64-A346-98714340FFBE}" type="pres">
      <dgm:prSet presAssocID="{4439F4FB-8660-43BD-AB1D-A2F75FC601D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C95A10-EBA1-40A0-BB53-7433C522561B}" type="pres">
      <dgm:prSet presAssocID="{4439F4FB-8660-43BD-AB1D-A2F75FC601D6}" presName="funnel" presStyleLbl="trAlignAcc1" presStyleIdx="0" presStyleCnt="1" custLinFactNeighborX="1120"/>
      <dgm:spPr/>
      <dgm:t>
        <a:bodyPr/>
        <a:lstStyle/>
        <a:p>
          <a:endParaRPr lang="fr-FR"/>
        </a:p>
      </dgm:t>
    </dgm:pt>
  </dgm:ptLst>
  <dgm:cxnLst>
    <dgm:cxn modelId="{21D14E2D-90C8-4B1B-928D-B084406467BF}" srcId="{4439F4FB-8660-43BD-AB1D-A2F75FC601D6}" destId="{D76DBFC0-79F6-4363-9D61-C5DB17399E70}" srcOrd="0" destOrd="0" parTransId="{E785262F-9165-4725-B3CA-65E5D1D4B643}" sibTransId="{1593582B-2181-4CEF-8BD2-11A8B23F047B}"/>
    <dgm:cxn modelId="{4C672497-E9AB-4369-9AA1-CB125EB3FDC9}" type="presOf" srcId="{D76DBFC0-79F6-4363-9D61-C5DB17399E70}" destId="{6F83376C-72D8-4B64-A346-98714340FFBE}" srcOrd="0" destOrd="0" presId="urn:microsoft.com/office/officeart/2005/8/layout/funnel1"/>
    <dgm:cxn modelId="{6B2AE7C1-6746-482B-AB34-56356316AEBF}" type="presOf" srcId="{4439F4FB-8660-43BD-AB1D-A2F75FC601D6}" destId="{F6F1DB13-995D-4E42-8A10-46BF42D680C0}" srcOrd="0" destOrd="0" presId="urn:microsoft.com/office/officeart/2005/8/layout/funnel1"/>
    <dgm:cxn modelId="{ADA496B5-817B-488A-9561-8D4BFA41BE2C}" type="presParOf" srcId="{F6F1DB13-995D-4E42-8A10-46BF42D680C0}" destId="{49012881-1EDC-4564-89C1-8E2957F2AE53}" srcOrd="0" destOrd="0" presId="urn:microsoft.com/office/officeart/2005/8/layout/funnel1"/>
    <dgm:cxn modelId="{36290AD4-5246-4CE5-8373-165ECA027A31}" type="presParOf" srcId="{F6F1DB13-995D-4E42-8A10-46BF42D680C0}" destId="{ACE11488-627E-4F98-B62E-2383F7B4E9D0}" srcOrd="1" destOrd="0" presId="urn:microsoft.com/office/officeart/2005/8/layout/funnel1"/>
    <dgm:cxn modelId="{4C7FAEAD-6933-4666-A641-30AFC77627F1}" type="presParOf" srcId="{F6F1DB13-995D-4E42-8A10-46BF42D680C0}" destId="{6F83376C-72D8-4B64-A346-98714340FFBE}" srcOrd="2" destOrd="0" presId="urn:microsoft.com/office/officeart/2005/8/layout/funnel1"/>
    <dgm:cxn modelId="{B363D582-CADD-48F4-BB4E-BB3A29E3903B}" type="presParOf" srcId="{F6F1DB13-995D-4E42-8A10-46BF42D680C0}" destId="{C7C95A10-EBA1-40A0-BB53-7433C522561B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9F4FB-8660-43BD-AB1D-A2F75FC601D6}" type="doc">
      <dgm:prSet loTypeId="urn:microsoft.com/office/officeart/2005/8/layout/funne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F96EC3F8-C576-4B08-8302-0E05E21F1FBD}">
      <dgm:prSet phldrT="[Texte]"/>
      <dgm:spPr/>
      <dgm:t>
        <a:bodyPr/>
        <a:lstStyle/>
        <a:p>
          <a:r>
            <a:rPr lang="fr-FR" dirty="0" smtClean="0"/>
            <a:t>D’autres priorités</a:t>
          </a:r>
          <a:endParaRPr lang="fr-FR" dirty="0"/>
        </a:p>
      </dgm:t>
    </dgm:pt>
    <dgm:pt modelId="{A3A4BEB7-4647-4CE2-83F2-334B3DC8FEF7}" type="parTrans" cxnId="{BB86399A-E402-4AEA-BB01-7C256008DA37}">
      <dgm:prSet/>
      <dgm:spPr/>
      <dgm:t>
        <a:bodyPr/>
        <a:lstStyle/>
        <a:p>
          <a:endParaRPr lang="fr-FR"/>
        </a:p>
      </dgm:t>
    </dgm:pt>
    <dgm:pt modelId="{16266EF4-E1A7-4C63-A3D4-B4F3BB1DED91}" type="sibTrans" cxnId="{BB86399A-E402-4AEA-BB01-7C256008DA37}">
      <dgm:prSet/>
      <dgm:spPr/>
      <dgm:t>
        <a:bodyPr/>
        <a:lstStyle/>
        <a:p>
          <a:endParaRPr lang="fr-FR"/>
        </a:p>
      </dgm:t>
    </dgm:pt>
    <dgm:pt modelId="{D76DBFC0-79F6-4363-9D61-C5DB17399E70}">
      <dgm:prSet phldrT="[Texte]"/>
      <dgm:spPr/>
      <dgm:t>
        <a:bodyPr/>
        <a:lstStyle/>
        <a:p>
          <a:r>
            <a:rPr lang="fr-FR" dirty="0" smtClean="0"/>
            <a:t>Peu de projets (corporels) </a:t>
          </a:r>
          <a:r>
            <a:rPr lang="fr-FR" dirty="0" err="1" smtClean="0"/>
            <a:t>transcommunaux</a:t>
          </a:r>
          <a:r>
            <a:rPr lang="fr-FR" dirty="0" smtClean="0"/>
            <a:t> issus des ODR</a:t>
          </a:r>
          <a:endParaRPr lang="fr-FR" dirty="0"/>
        </a:p>
      </dgm:t>
    </dgm:pt>
    <dgm:pt modelId="{E785262F-9165-4725-B3CA-65E5D1D4B643}" type="parTrans" cxnId="{21D14E2D-90C8-4B1B-928D-B084406467BF}">
      <dgm:prSet/>
      <dgm:spPr/>
      <dgm:t>
        <a:bodyPr/>
        <a:lstStyle/>
        <a:p>
          <a:endParaRPr lang="fr-FR"/>
        </a:p>
      </dgm:t>
    </dgm:pt>
    <dgm:pt modelId="{1593582B-2181-4CEF-8BD2-11A8B23F047B}" type="sibTrans" cxnId="{21D14E2D-90C8-4B1B-928D-B084406467BF}">
      <dgm:prSet/>
      <dgm:spPr/>
      <dgm:t>
        <a:bodyPr/>
        <a:lstStyle/>
        <a:p>
          <a:endParaRPr lang="fr-FR"/>
        </a:p>
      </dgm:t>
    </dgm:pt>
    <dgm:pt modelId="{0C93C112-CE04-4E7F-A1AA-2DE0943813FF}">
      <dgm:prSet phldrT="[Texte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fr-FR" dirty="0" smtClean="0"/>
            <a:t>Démarche ODR</a:t>
          </a:r>
          <a:endParaRPr lang="fr-FR" dirty="0"/>
        </a:p>
      </dgm:t>
    </dgm:pt>
    <dgm:pt modelId="{D99A86BE-02CF-4F61-A710-38C112D3302F}" type="sibTrans" cxnId="{FE8F7FE2-45F4-42AA-94C9-F82B006268B8}">
      <dgm:prSet/>
      <dgm:spPr/>
      <dgm:t>
        <a:bodyPr/>
        <a:lstStyle/>
        <a:p>
          <a:endParaRPr lang="fr-FR"/>
        </a:p>
      </dgm:t>
    </dgm:pt>
    <dgm:pt modelId="{B9FC28E1-5A1E-4F45-8D06-7551D947B39E}" type="parTrans" cxnId="{FE8F7FE2-45F4-42AA-94C9-F82B006268B8}">
      <dgm:prSet/>
      <dgm:spPr/>
      <dgm:t>
        <a:bodyPr/>
        <a:lstStyle/>
        <a:p>
          <a:endParaRPr lang="fr-FR"/>
        </a:p>
      </dgm:t>
    </dgm:pt>
    <dgm:pt modelId="{F6F1DB13-995D-4E42-8A10-46BF42D680C0}" type="pres">
      <dgm:prSet presAssocID="{4439F4FB-8660-43BD-AB1D-A2F75FC601D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9012881-1EDC-4564-89C1-8E2957F2AE53}" type="pres">
      <dgm:prSet presAssocID="{4439F4FB-8660-43BD-AB1D-A2F75FC601D6}" presName="ellipse" presStyleLbl="trBgShp" presStyleIdx="0" presStyleCnt="1"/>
      <dgm:spPr/>
      <dgm:t>
        <a:bodyPr/>
        <a:lstStyle/>
        <a:p>
          <a:endParaRPr lang="fr-FR"/>
        </a:p>
      </dgm:t>
    </dgm:pt>
    <dgm:pt modelId="{ACE11488-627E-4F98-B62E-2383F7B4E9D0}" type="pres">
      <dgm:prSet presAssocID="{4439F4FB-8660-43BD-AB1D-A2F75FC601D6}" presName="arrow1" presStyleLbl="fgShp" presStyleIdx="0" presStyleCnt="1"/>
      <dgm:spPr/>
      <dgm:t>
        <a:bodyPr/>
        <a:lstStyle/>
        <a:p>
          <a:endParaRPr lang="fr-FR"/>
        </a:p>
      </dgm:t>
    </dgm:pt>
    <dgm:pt modelId="{6F83376C-72D8-4B64-A346-98714340FFBE}" type="pres">
      <dgm:prSet presAssocID="{4439F4FB-8660-43BD-AB1D-A2F75FC601D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8A80C4-8C11-4846-B510-2C9DA98F7EFC}" type="pres">
      <dgm:prSet presAssocID="{F96EC3F8-C576-4B08-8302-0E05E21F1FBD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027F2C-EFB7-473B-8C3E-5FF5563B4860}" type="pres">
      <dgm:prSet presAssocID="{D76DBFC0-79F6-4363-9D61-C5DB17399E70}" presName="item2" presStyleLbl="node1" presStyleIdx="1" presStyleCnt="2" custLinFactX="-68157" custLinFactNeighborX="-100000" custLinFactNeighborY="386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C95A10-EBA1-40A0-BB53-7433C522561B}" type="pres">
      <dgm:prSet presAssocID="{4439F4FB-8660-43BD-AB1D-A2F75FC601D6}" presName="funnel" presStyleLbl="trAlignAcc1" presStyleIdx="0" presStyleCnt="1" custLinFactNeighborX="1120"/>
      <dgm:spPr/>
      <dgm:t>
        <a:bodyPr/>
        <a:lstStyle/>
        <a:p>
          <a:endParaRPr lang="fr-FR"/>
        </a:p>
      </dgm:t>
    </dgm:pt>
  </dgm:ptLst>
  <dgm:cxnLst>
    <dgm:cxn modelId="{21D14E2D-90C8-4B1B-928D-B084406467BF}" srcId="{4439F4FB-8660-43BD-AB1D-A2F75FC601D6}" destId="{D76DBFC0-79F6-4363-9D61-C5DB17399E70}" srcOrd="2" destOrd="0" parTransId="{E785262F-9165-4725-B3CA-65E5D1D4B643}" sibTransId="{1593582B-2181-4CEF-8BD2-11A8B23F047B}"/>
    <dgm:cxn modelId="{4C672497-E9AB-4369-9AA1-CB125EB3FDC9}" type="presOf" srcId="{D76DBFC0-79F6-4363-9D61-C5DB17399E70}" destId="{6F83376C-72D8-4B64-A346-98714340FFBE}" srcOrd="0" destOrd="0" presId="urn:microsoft.com/office/officeart/2005/8/layout/funnel1"/>
    <dgm:cxn modelId="{FE8F7FE2-45F4-42AA-94C9-F82B006268B8}" srcId="{4439F4FB-8660-43BD-AB1D-A2F75FC601D6}" destId="{0C93C112-CE04-4E7F-A1AA-2DE0943813FF}" srcOrd="0" destOrd="0" parTransId="{B9FC28E1-5A1E-4F45-8D06-7551D947B39E}" sibTransId="{D99A86BE-02CF-4F61-A710-38C112D3302F}"/>
    <dgm:cxn modelId="{9C06BFFE-2BF5-4DA6-80A4-886978277A4B}" type="presOf" srcId="{F96EC3F8-C576-4B08-8302-0E05E21F1FBD}" destId="{818A80C4-8C11-4846-B510-2C9DA98F7EFC}" srcOrd="0" destOrd="0" presId="urn:microsoft.com/office/officeart/2005/8/layout/funnel1"/>
    <dgm:cxn modelId="{DD728557-CC88-46F2-B052-48E2808FE351}" type="presOf" srcId="{0C93C112-CE04-4E7F-A1AA-2DE0943813FF}" destId="{EC027F2C-EFB7-473B-8C3E-5FF5563B4860}" srcOrd="0" destOrd="0" presId="urn:microsoft.com/office/officeart/2005/8/layout/funnel1"/>
    <dgm:cxn modelId="{6B2AE7C1-6746-482B-AB34-56356316AEBF}" type="presOf" srcId="{4439F4FB-8660-43BD-AB1D-A2F75FC601D6}" destId="{F6F1DB13-995D-4E42-8A10-46BF42D680C0}" srcOrd="0" destOrd="0" presId="urn:microsoft.com/office/officeart/2005/8/layout/funnel1"/>
    <dgm:cxn modelId="{BB86399A-E402-4AEA-BB01-7C256008DA37}" srcId="{4439F4FB-8660-43BD-AB1D-A2F75FC601D6}" destId="{F96EC3F8-C576-4B08-8302-0E05E21F1FBD}" srcOrd="1" destOrd="0" parTransId="{A3A4BEB7-4647-4CE2-83F2-334B3DC8FEF7}" sibTransId="{16266EF4-E1A7-4C63-A3D4-B4F3BB1DED91}"/>
    <dgm:cxn modelId="{ADA496B5-817B-488A-9561-8D4BFA41BE2C}" type="presParOf" srcId="{F6F1DB13-995D-4E42-8A10-46BF42D680C0}" destId="{49012881-1EDC-4564-89C1-8E2957F2AE53}" srcOrd="0" destOrd="0" presId="urn:microsoft.com/office/officeart/2005/8/layout/funnel1"/>
    <dgm:cxn modelId="{36290AD4-5246-4CE5-8373-165ECA027A31}" type="presParOf" srcId="{F6F1DB13-995D-4E42-8A10-46BF42D680C0}" destId="{ACE11488-627E-4F98-B62E-2383F7B4E9D0}" srcOrd="1" destOrd="0" presId="urn:microsoft.com/office/officeart/2005/8/layout/funnel1"/>
    <dgm:cxn modelId="{4C7FAEAD-6933-4666-A641-30AFC77627F1}" type="presParOf" srcId="{F6F1DB13-995D-4E42-8A10-46BF42D680C0}" destId="{6F83376C-72D8-4B64-A346-98714340FFBE}" srcOrd="2" destOrd="0" presId="urn:microsoft.com/office/officeart/2005/8/layout/funnel1"/>
    <dgm:cxn modelId="{7EA05E52-DD73-45D6-ACE7-3A0EF73B62D7}" type="presParOf" srcId="{F6F1DB13-995D-4E42-8A10-46BF42D680C0}" destId="{818A80C4-8C11-4846-B510-2C9DA98F7EFC}" srcOrd="3" destOrd="0" presId="urn:microsoft.com/office/officeart/2005/8/layout/funnel1"/>
    <dgm:cxn modelId="{EF393CCE-598F-42F6-8412-203343319D68}" type="presParOf" srcId="{F6F1DB13-995D-4E42-8A10-46BF42D680C0}" destId="{EC027F2C-EFB7-473B-8C3E-5FF5563B4860}" srcOrd="4" destOrd="0" presId="urn:microsoft.com/office/officeart/2005/8/layout/funnel1"/>
    <dgm:cxn modelId="{B363D582-CADD-48F4-BB4E-BB3A29E3903B}" type="presParOf" srcId="{F6F1DB13-995D-4E42-8A10-46BF42D680C0}" destId="{C7C95A10-EBA1-40A0-BB53-7433C522561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39F4FB-8660-43BD-AB1D-A2F75FC601D6}" type="doc">
      <dgm:prSet loTypeId="urn:microsoft.com/office/officeart/2005/8/layout/funne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F96EC3F8-C576-4B08-8302-0E05E21F1FBD}">
      <dgm:prSet phldrT="[Texte]"/>
      <dgm:spPr/>
      <dgm:t>
        <a:bodyPr/>
        <a:lstStyle/>
        <a:p>
          <a:r>
            <a:rPr lang="fr-FR" dirty="0" smtClean="0"/>
            <a:t>D’autres priorités</a:t>
          </a:r>
          <a:endParaRPr lang="fr-FR" dirty="0"/>
        </a:p>
      </dgm:t>
    </dgm:pt>
    <dgm:pt modelId="{A3A4BEB7-4647-4CE2-83F2-334B3DC8FEF7}" type="parTrans" cxnId="{BB86399A-E402-4AEA-BB01-7C256008DA37}">
      <dgm:prSet/>
      <dgm:spPr/>
      <dgm:t>
        <a:bodyPr/>
        <a:lstStyle/>
        <a:p>
          <a:endParaRPr lang="fr-FR"/>
        </a:p>
      </dgm:t>
    </dgm:pt>
    <dgm:pt modelId="{16266EF4-E1A7-4C63-A3D4-B4F3BB1DED91}" type="sibTrans" cxnId="{BB86399A-E402-4AEA-BB01-7C256008DA37}">
      <dgm:prSet/>
      <dgm:spPr/>
      <dgm:t>
        <a:bodyPr/>
        <a:lstStyle/>
        <a:p>
          <a:endParaRPr lang="fr-FR"/>
        </a:p>
      </dgm:t>
    </dgm:pt>
    <dgm:pt modelId="{D76DBFC0-79F6-4363-9D61-C5DB17399E70}">
      <dgm:prSet phldrT="[Texte]"/>
      <dgm:spPr/>
      <dgm:t>
        <a:bodyPr/>
        <a:lstStyle/>
        <a:p>
          <a:r>
            <a:rPr lang="fr-FR" dirty="0" smtClean="0"/>
            <a:t>Peu de projets (corporels) </a:t>
          </a:r>
          <a:r>
            <a:rPr lang="fr-FR" dirty="0" err="1" smtClean="0"/>
            <a:t>transcommunaux</a:t>
          </a:r>
          <a:r>
            <a:rPr lang="fr-FR" dirty="0" smtClean="0"/>
            <a:t> issus des ODR</a:t>
          </a:r>
          <a:endParaRPr lang="fr-FR" dirty="0"/>
        </a:p>
      </dgm:t>
    </dgm:pt>
    <dgm:pt modelId="{E785262F-9165-4725-B3CA-65E5D1D4B643}" type="parTrans" cxnId="{21D14E2D-90C8-4B1B-928D-B084406467BF}">
      <dgm:prSet/>
      <dgm:spPr/>
      <dgm:t>
        <a:bodyPr/>
        <a:lstStyle/>
        <a:p>
          <a:endParaRPr lang="fr-FR"/>
        </a:p>
      </dgm:t>
    </dgm:pt>
    <dgm:pt modelId="{1593582B-2181-4CEF-8BD2-11A8B23F047B}" type="sibTrans" cxnId="{21D14E2D-90C8-4B1B-928D-B084406467BF}">
      <dgm:prSet/>
      <dgm:spPr/>
      <dgm:t>
        <a:bodyPr/>
        <a:lstStyle/>
        <a:p>
          <a:endParaRPr lang="fr-FR"/>
        </a:p>
      </dgm:t>
    </dgm:pt>
    <dgm:pt modelId="{0C93C112-CE04-4E7F-A1AA-2DE0943813FF}">
      <dgm:prSet phldrT="[Texte]"/>
      <dgm:spPr/>
      <dgm:t>
        <a:bodyPr/>
        <a:lstStyle/>
        <a:p>
          <a:r>
            <a:rPr lang="fr-FR" dirty="0" smtClean="0"/>
            <a:t>Démarche ODR</a:t>
          </a:r>
          <a:endParaRPr lang="fr-FR" dirty="0"/>
        </a:p>
      </dgm:t>
    </dgm:pt>
    <dgm:pt modelId="{D99A86BE-02CF-4F61-A710-38C112D3302F}" type="sibTrans" cxnId="{FE8F7FE2-45F4-42AA-94C9-F82B006268B8}">
      <dgm:prSet/>
      <dgm:spPr/>
      <dgm:t>
        <a:bodyPr/>
        <a:lstStyle/>
        <a:p>
          <a:endParaRPr lang="fr-FR"/>
        </a:p>
      </dgm:t>
    </dgm:pt>
    <dgm:pt modelId="{B9FC28E1-5A1E-4F45-8D06-7551D947B39E}" type="parTrans" cxnId="{FE8F7FE2-45F4-42AA-94C9-F82B006268B8}">
      <dgm:prSet/>
      <dgm:spPr/>
      <dgm:t>
        <a:bodyPr/>
        <a:lstStyle/>
        <a:p>
          <a:endParaRPr lang="fr-FR"/>
        </a:p>
      </dgm:t>
    </dgm:pt>
    <dgm:pt modelId="{F6F1DB13-995D-4E42-8A10-46BF42D680C0}" type="pres">
      <dgm:prSet presAssocID="{4439F4FB-8660-43BD-AB1D-A2F75FC601D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9012881-1EDC-4564-89C1-8E2957F2AE53}" type="pres">
      <dgm:prSet presAssocID="{4439F4FB-8660-43BD-AB1D-A2F75FC601D6}" presName="ellipse" presStyleLbl="trBgShp" presStyleIdx="0" presStyleCnt="1"/>
      <dgm:spPr/>
      <dgm:t>
        <a:bodyPr/>
        <a:lstStyle/>
        <a:p>
          <a:endParaRPr lang="fr-FR"/>
        </a:p>
      </dgm:t>
    </dgm:pt>
    <dgm:pt modelId="{ACE11488-627E-4F98-B62E-2383F7B4E9D0}" type="pres">
      <dgm:prSet presAssocID="{4439F4FB-8660-43BD-AB1D-A2F75FC601D6}" presName="arrow1" presStyleLbl="fgShp" presStyleIdx="0" presStyleCnt="1"/>
      <dgm:spPr/>
      <dgm:t>
        <a:bodyPr/>
        <a:lstStyle/>
        <a:p>
          <a:endParaRPr lang="fr-FR"/>
        </a:p>
      </dgm:t>
    </dgm:pt>
    <dgm:pt modelId="{6F83376C-72D8-4B64-A346-98714340FFBE}" type="pres">
      <dgm:prSet presAssocID="{4439F4FB-8660-43BD-AB1D-A2F75FC601D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8A80C4-8C11-4846-B510-2C9DA98F7EFC}" type="pres">
      <dgm:prSet presAssocID="{F96EC3F8-C576-4B08-8302-0E05E21F1FBD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027F2C-EFB7-473B-8C3E-5FF5563B4860}" type="pres">
      <dgm:prSet presAssocID="{D76DBFC0-79F6-4363-9D61-C5DB17399E70}" presName="item2" presStyleLbl="node1" presStyleIdx="1" presStyleCnt="2" custLinFactNeighborY="6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C95A10-EBA1-40A0-BB53-7433C522561B}" type="pres">
      <dgm:prSet presAssocID="{4439F4FB-8660-43BD-AB1D-A2F75FC601D6}" presName="funnel" presStyleLbl="trAlignAcc1" presStyleIdx="0" presStyleCnt="1" custLinFactNeighborX="1120"/>
      <dgm:spPr/>
      <dgm:t>
        <a:bodyPr/>
        <a:lstStyle/>
        <a:p>
          <a:endParaRPr lang="fr-FR"/>
        </a:p>
      </dgm:t>
    </dgm:pt>
  </dgm:ptLst>
  <dgm:cxnLst>
    <dgm:cxn modelId="{21D14E2D-90C8-4B1B-928D-B084406467BF}" srcId="{4439F4FB-8660-43BD-AB1D-A2F75FC601D6}" destId="{D76DBFC0-79F6-4363-9D61-C5DB17399E70}" srcOrd="2" destOrd="0" parTransId="{E785262F-9165-4725-B3CA-65E5D1D4B643}" sibTransId="{1593582B-2181-4CEF-8BD2-11A8B23F047B}"/>
    <dgm:cxn modelId="{4C672497-E9AB-4369-9AA1-CB125EB3FDC9}" type="presOf" srcId="{D76DBFC0-79F6-4363-9D61-C5DB17399E70}" destId="{6F83376C-72D8-4B64-A346-98714340FFBE}" srcOrd="0" destOrd="0" presId="urn:microsoft.com/office/officeart/2005/8/layout/funnel1"/>
    <dgm:cxn modelId="{FE8F7FE2-45F4-42AA-94C9-F82B006268B8}" srcId="{4439F4FB-8660-43BD-AB1D-A2F75FC601D6}" destId="{0C93C112-CE04-4E7F-A1AA-2DE0943813FF}" srcOrd="0" destOrd="0" parTransId="{B9FC28E1-5A1E-4F45-8D06-7551D947B39E}" sibTransId="{D99A86BE-02CF-4F61-A710-38C112D3302F}"/>
    <dgm:cxn modelId="{9C06BFFE-2BF5-4DA6-80A4-886978277A4B}" type="presOf" srcId="{F96EC3F8-C576-4B08-8302-0E05E21F1FBD}" destId="{818A80C4-8C11-4846-B510-2C9DA98F7EFC}" srcOrd="0" destOrd="0" presId="urn:microsoft.com/office/officeart/2005/8/layout/funnel1"/>
    <dgm:cxn modelId="{DD728557-CC88-46F2-B052-48E2808FE351}" type="presOf" srcId="{0C93C112-CE04-4E7F-A1AA-2DE0943813FF}" destId="{EC027F2C-EFB7-473B-8C3E-5FF5563B4860}" srcOrd="0" destOrd="0" presId="urn:microsoft.com/office/officeart/2005/8/layout/funnel1"/>
    <dgm:cxn modelId="{6B2AE7C1-6746-482B-AB34-56356316AEBF}" type="presOf" srcId="{4439F4FB-8660-43BD-AB1D-A2F75FC601D6}" destId="{F6F1DB13-995D-4E42-8A10-46BF42D680C0}" srcOrd="0" destOrd="0" presId="urn:microsoft.com/office/officeart/2005/8/layout/funnel1"/>
    <dgm:cxn modelId="{BB86399A-E402-4AEA-BB01-7C256008DA37}" srcId="{4439F4FB-8660-43BD-AB1D-A2F75FC601D6}" destId="{F96EC3F8-C576-4B08-8302-0E05E21F1FBD}" srcOrd="1" destOrd="0" parTransId="{A3A4BEB7-4647-4CE2-83F2-334B3DC8FEF7}" sibTransId="{16266EF4-E1A7-4C63-A3D4-B4F3BB1DED91}"/>
    <dgm:cxn modelId="{ADA496B5-817B-488A-9561-8D4BFA41BE2C}" type="presParOf" srcId="{F6F1DB13-995D-4E42-8A10-46BF42D680C0}" destId="{49012881-1EDC-4564-89C1-8E2957F2AE53}" srcOrd="0" destOrd="0" presId="urn:microsoft.com/office/officeart/2005/8/layout/funnel1"/>
    <dgm:cxn modelId="{36290AD4-5246-4CE5-8373-165ECA027A31}" type="presParOf" srcId="{F6F1DB13-995D-4E42-8A10-46BF42D680C0}" destId="{ACE11488-627E-4F98-B62E-2383F7B4E9D0}" srcOrd="1" destOrd="0" presId="urn:microsoft.com/office/officeart/2005/8/layout/funnel1"/>
    <dgm:cxn modelId="{4C7FAEAD-6933-4666-A641-30AFC77627F1}" type="presParOf" srcId="{F6F1DB13-995D-4E42-8A10-46BF42D680C0}" destId="{6F83376C-72D8-4B64-A346-98714340FFBE}" srcOrd="2" destOrd="0" presId="urn:microsoft.com/office/officeart/2005/8/layout/funnel1"/>
    <dgm:cxn modelId="{7EA05E52-DD73-45D6-ACE7-3A0EF73B62D7}" type="presParOf" srcId="{F6F1DB13-995D-4E42-8A10-46BF42D680C0}" destId="{818A80C4-8C11-4846-B510-2C9DA98F7EFC}" srcOrd="3" destOrd="0" presId="urn:microsoft.com/office/officeart/2005/8/layout/funnel1"/>
    <dgm:cxn modelId="{EF393CCE-598F-42F6-8412-203343319D68}" type="presParOf" srcId="{F6F1DB13-995D-4E42-8A10-46BF42D680C0}" destId="{EC027F2C-EFB7-473B-8C3E-5FF5563B4860}" srcOrd="4" destOrd="0" presId="urn:microsoft.com/office/officeart/2005/8/layout/funnel1"/>
    <dgm:cxn modelId="{B363D582-CADD-48F4-BB4E-BB3A29E3903B}" type="presParOf" srcId="{F6F1DB13-995D-4E42-8A10-46BF42D680C0}" destId="{C7C95A10-EBA1-40A0-BB53-7433C522561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39F4FB-8660-43BD-AB1D-A2F75FC601D6}" type="doc">
      <dgm:prSet loTypeId="urn:microsoft.com/office/officeart/2005/8/layout/funne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8370081-E9AC-423F-8DD0-D4BFDE837F44}">
      <dgm:prSet phldrT="[Texte]"/>
      <dgm:spPr/>
      <dgm:t>
        <a:bodyPr/>
        <a:lstStyle/>
        <a:p>
          <a:r>
            <a:rPr lang="fr-FR" dirty="0" smtClean="0"/>
            <a:t>Craintes, préjugés</a:t>
          </a:r>
          <a:endParaRPr lang="fr-FR" dirty="0"/>
        </a:p>
      </dgm:t>
    </dgm:pt>
    <dgm:pt modelId="{861F37FE-C8EA-4806-86C9-D78108DBD8C7}" type="parTrans" cxnId="{7E5F397D-E1AF-4FED-8F96-9489CC817884}">
      <dgm:prSet/>
      <dgm:spPr/>
      <dgm:t>
        <a:bodyPr/>
        <a:lstStyle/>
        <a:p>
          <a:endParaRPr lang="fr-FR"/>
        </a:p>
      </dgm:t>
    </dgm:pt>
    <dgm:pt modelId="{F6F2E74E-0B9A-4FBB-8AD6-34E342AEB895}" type="sibTrans" cxnId="{7E5F397D-E1AF-4FED-8F96-9489CC817884}">
      <dgm:prSet/>
      <dgm:spPr/>
      <dgm:t>
        <a:bodyPr/>
        <a:lstStyle/>
        <a:p>
          <a:endParaRPr lang="fr-FR"/>
        </a:p>
      </dgm:t>
    </dgm:pt>
    <dgm:pt modelId="{F96EC3F8-C576-4B08-8302-0E05E21F1FBD}">
      <dgm:prSet phldrT="[Texte]"/>
      <dgm:spPr/>
      <dgm:t>
        <a:bodyPr/>
        <a:lstStyle/>
        <a:p>
          <a:r>
            <a:rPr lang="fr-FR" dirty="0" smtClean="0"/>
            <a:t>D’autres priorités</a:t>
          </a:r>
          <a:endParaRPr lang="fr-FR" dirty="0"/>
        </a:p>
      </dgm:t>
    </dgm:pt>
    <dgm:pt modelId="{A3A4BEB7-4647-4CE2-83F2-334B3DC8FEF7}" type="parTrans" cxnId="{BB86399A-E402-4AEA-BB01-7C256008DA37}">
      <dgm:prSet/>
      <dgm:spPr/>
      <dgm:t>
        <a:bodyPr/>
        <a:lstStyle/>
        <a:p>
          <a:endParaRPr lang="fr-FR"/>
        </a:p>
      </dgm:t>
    </dgm:pt>
    <dgm:pt modelId="{16266EF4-E1A7-4C63-A3D4-B4F3BB1DED91}" type="sibTrans" cxnId="{BB86399A-E402-4AEA-BB01-7C256008DA37}">
      <dgm:prSet/>
      <dgm:spPr/>
      <dgm:t>
        <a:bodyPr/>
        <a:lstStyle/>
        <a:p>
          <a:endParaRPr lang="fr-FR"/>
        </a:p>
      </dgm:t>
    </dgm:pt>
    <dgm:pt modelId="{D76DBFC0-79F6-4363-9D61-C5DB17399E70}">
      <dgm:prSet phldrT="[Texte]"/>
      <dgm:spPr/>
      <dgm:t>
        <a:bodyPr/>
        <a:lstStyle/>
        <a:p>
          <a:r>
            <a:rPr lang="fr-FR" dirty="0" smtClean="0"/>
            <a:t>Peu de projets (corporels) </a:t>
          </a:r>
          <a:r>
            <a:rPr lang="fr-FR" dirty="0" err="1" smtClean="0"/>
            <a:t>transcommunaux</a:t>
          </a:r>
          <a:r>
            <a:rPr lang="fr-FR" dirty="0" smtClean="0"/>
            <a:t> issus des ODR</a:t>
          </a:r>
          <a:endParaRPr lang="fr-FR" dirty="0"/>
        </a:p>
      </dgm:t>
    </dgm:pt>
    <dgm:pt modelId="{E785262F-9165-4725-B3CA-65E5D1D4B643}" type="parTrans" cxnId="{21D14E2D-90C8-4B1B-928D-B084406467BF}">
      <dgm:prSet/>
      <dgm:spPr/>
      <dgm:t>
        <a:bodyPr/>
        <a:lstStyle/>
        <a:p>
          <a:endParaRPr lang="fr-FR"/>
        </a:p>
      </dgm:t>
    </dgm:pt>
    <dgm:pt modelId="{1593582B-2181-4CEF-8BD2-11A8B23F047B}" type="sibTrans" cxnId="{21D14E2D-90C8-4B1B-928D-B084406467BF}">
      <dgm:prSet/>
      <dgm:spPr/>
      <dgm:t>
        <a:bodyPr/>
        <a:lstStyle/>
        <a:p>
          <a:endParaRPr lang="fr-FR"/>
        </a:p>
      </dgm:t>
    </dgm:pt>
    <dgm:pt modelId="{0C93C112-CE04-4E7F-A1AA-2DE0943813FF}">
      <dgm:prSet phldrT="[Texte]"/>
      <dgm:spPr/>
      <dgm:t>
        <a:bodyPr/>
        <a:lstStyle/>
        <a:p>
          <a:r>
            <a:rPr lang="fr-FR" dirty="0" smtClean="0"/>
            <a:t>Démarche ODR</a:t>
          </a:r>
          <a:endParaRPr lang="fr-FR" dirty="0"/>
        </a:p>
      </dgm:t>
    </dgm:pt>
    <dgm:pt modelId="{D99A86BE-02CF-4F61-A710-38C112D3302F}" type="sibTrans" cxnId="{FE8F7FE2-45F4-42AA-94C9-F82B006268B8}">
      <dgm:prSet/>
      <dgm:spPr/>
      <dgm:t>
        <a:bodyPr/>
        <a:lstStyle/>
        <a:p>
          <a:endParaRPr lang="fr-FR"/>
        </a:p>
      </dgm:t>
    </dgm:pt>
    <dgm:pt modelId="{B9FC28E1-5A1E-4F45-8D06-7551D947B39E}" type="parTrans" cxnId="{FE8F7FE2-45F4-42AA-94C9-F82B006268B8}">
      <dgm:prSet/>
      <dgm:spPr/>
      <dgm:t>
        <a:bodyPr/>
        <a:lstStyle/>
        <a:p>
          <a:endParaRPr lang="fr-FR"/>
        </a:p>
      </dgm:t>
    </dgm:pt>
    <dgm:pt modelId="{F6F1DB13-995D-4E42-8A10-46BF42D680C0}" type="pres">
      <dgm:prSet presAssocID="{4439F4FB-8660-43BD-AB1D-A2F75FC601D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9012881-1EDC-4564-89C1-8E2957F2AE53}" type="pres">
      <dgm:prSet presAssocID="{4439F4FB-8660-43BD-AB1D-A2F75FC601D6}" presName="ellipse" presStyleLbl="trBgShp" presStyleIdx="0" presStyleCnt="1"/>
      <dgm:spPr/>
      <dgm:t>
        <a:bodyPr/>
        <a:lstStyle/>
        <a:p>
          <a:endParaRPr lang="fr-FR"/>
        </a:p>
      </dgm:t>
    </dgm:pt>
    <dgm:pt modelId="{ACE11488-627E-4F98-B62E-2383F7B4E9D0}" type="pres">
      <dgm:prSet presAssocID="{4439F4FB-8660-43BD-AB1D-A2F75FC601D6}" presName="arrow1" presStyleLbl="fgShp" presStyleIdx="0" presStyleCnt="1"/>
      <dgm:spPr/>
      <dgm:t>
        <a:bodyPr/>
        <a:lstStyle/>
        <a:p>
          <a:endParaRPr lang="fr-FR"/>
        </a:p>
      </dgm:t>
    </dgm:pt>
    <dgm:pt modelId="{6F83376C-72D8-4B64-A346-98714340FFBE}" type="pres">
      <dgm:prSet presAssocID="{4439F4FB-8660-43BD-AB1D-A2F75FC601D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17E8E8-5A2D-4109-8932-51FF84B47791}" type="pres">
      <dgm:prSet presAssocID="{0C93C112-CE04-4E7F-A1AA-2DE0943813F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CF5784-6EB3-40AF-93C4-A3171CEC7503}" type="pres">
      <dgm:prSet presAssocID="{F96EC3F8-C576-4B08-8302-0E05E21F1FBD}" presName="item2" presStyleLbl="node1" presStyleIdx="1" presStyleCnt="3" custLinFactNeighborX="333" custLinFactNeighborY="15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280DA2-5B24-4835-8079-53B0EB5195D1}" type="pres">
      <dgm:prSet presAssocID="{D76DBFC0-79F6-4363-9D61-C5DB17399E70}" presName="item3" presStyleLbl="node1" presStyleIdx="2" presStyleCnt="3" custLinFactNeighborX="47295" custLinFactNeighborY="100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C95A10-EBA1-40A0-BB53-7433C522561B}" type="pres">
      <dgm:prSet presAssocID="{4439F4FB-8660-43BD-AB1D-A2F75FC601D6}" presName="funnel" presStyleLbl="trAlignAcc1" presStyleIdx="0" presStyleCnt="1" custLinFactNeighborX="1120"/>
      <dgm:spPr/>
      <dgm:t>
        <a:bodyPr/>
        <a:lstStyle/>
        <a:p>
          <a:endParaRPr lang="fr-FR"/>
        </a:p>
      </dgm:t>
    </dgm:pt>
  </dgm:ptLst>
  <dgm:cxnLst>
    <dgm:cxn modelId="{21D14E2D-90C8-4B1B-928D-B084406467BF}" srcId="{4439F4FB-8660-43BD-AB1D-A2F75FC601D6}" destId="{D76DBFC0-79F6-4363-9D61-C5DB17399E70}" srcOrd="3" destOrd="0" parTransId="{E785262F-9165-4725-B3CA-65E5D1D4B643}" sibTransId="{1593582B-2181-4CEF-8BD2-11A8B23F047B}"/>
    <dgm:cxn modelId="{4C672497-E9AB-4369-9AA1-CB125EB3FDC9}" type="presOf" srcId="{D76DBFC0-79F6-4363-9D61-C5DB17399E70}" destId="{6F83376C-72D8-4B64-A346-98714340FFBE}" srcOrd="0" destOrd="0" presId="urn:microsoft.com/office/officeart/2005/8/layout/funnel1"/>
    <dgm:cxn modelId="{7E5F397D-E1AF-4FED-8F96-9489CC817884}" srcId="{4439F4FB-8660-43BD-AB1D-A2F75FC601D6}" destId="{58370081-E9AC-423F-8DD0-D4BFDE837F44}" srcOrd="0" destOrd="0" parTransId="{861F37FE-C8EA-4806-86C9-D78108DBD8C7}" sibTransId="{F6F2E74E-0B9A-4FBB-8AD6-34E342AEB895}"/>
    <dgm:cxn modelId="{FE8F7FE2-45F4-42AA-94C9-F82B006268B8}" srcId="{4439F4FB-8660-43BD-AB1D-A2F75FC601D6}" destId="{0C93C112-CE04-4E7F-A1AA-2DE0943813FF}" srcOrd="1" destOrd="0" parTransId="{B9FC28E1-5A1E-4F45-8D06-7551D947B39E}" sibTransId="{D99A86BE-02CF-4F61-A710-38C112D3302F}"/>
    <dgm:cxn modelId="{3E303546-34DD-43E9-9509-34F5774FECCD}" type="presOf" srcId="{F96EC3F8-C576-4B08-8302-0E05E21F1FBD}" destId="{1217E8E8-5A2D-4109-8932-51FF84B47791}" srcOrd="0" destOrd="0" presId="urn:microsoft.com/office/officeart/2005/8/layout/funnel1"/>
    <dgm:cxn modelId="{CCC1B42A-6906-4969-A471-8EFE36E70CCE}" type="presOf" srcId="{0C93C112-CE04-4E7F-A1AA-2DE0943813FF}" destId="{79CF5784-6EB3-40AF-93C4-A3171CEC7503}" srcOrd="0" destOrd="0" presId="urn:microsoft.com/office/officeart/2005/8/layout/funnel1"/>
    <dgm:cxn modelId="{6B2AE7C1-6746-482B-AB34-56356316AEBF}" type="presOf" srcId="{4439F4FB-8660-43BD-AB1D-A2F75FC601D6}" destId="{F6F1DB13-995D-4E42-8A10-46BF42D680C0}" srcOrd="0" destOrd="0" presId="urn:microsoft.com/office/officeart/2005/8/layout/funnel1"/>
    <dgm:cxn modelId="{EC2326A0-E437-4A46-B6FE-443576DC8876}" type="presOf" srcId="{58370081-E9AC-423F-8DD0-D4BFDE837F44}" destId="{B9280DA2-5B24-4835-8079-53B0EB5195D1}" srcOrd="0" destOrd="0" presId="urn:microsoft.com/office/officeart/2005/8/layout/funnel1"/>
    <dgm:cxn modelId="{BB86399A-E402-4AEA-BB01-7C256008DA37}" srcId="{4439F4FB-8660-43BD-AB1D-A2F75FC601D6}" destId="{F96EC3F8-C576-4B08-8302-0E05E21F1FBD}" srcOrd="2" destOrd="0" parTransId="{A3A4BEB7-4647-4CE2-83F2-334B3DC8FEF7}" sibTransId="{16266EF4-E1A7-4C63-A3D4-B4F3BB1DED91}"/>
    <dgm:cxn modelId="{ADA496B5-817B-488A-9561-8D4BFA41BE2C}" type="presParOf" srcId="{F6F1DB13-995D-4E42-8A10-46BF42D680C0}" destId="{49012881-1EDC-4564-89C1-8E2957F2AE53}" srcOrd="0" destOrd="0" presId="urn:microsoft.com/office/officeart/2005/8/layout/funnel1"/>
    <dgm:cxn modelId="{36290AD4-5246-4CE5-8373-165ECA027A31}" type="presParOf" srcId="{F6F1DB13-995D-4E42-8A10-46BF42D680C0}" destId="{ACE11488-627E-4F98-B62E-2383F7B4E9D0}" srcOrd="1" destOrd="0" presId="urn:microsoft.com/office/officeart/2005/8/layout/funnel1"/>
    <dgm:cxn modelId="{4C7FAEAD-6933-4666-A641-30AFC77627F1}" type="presParOf" srcId="{F6F1DB13-995D-4E42-8A10-46BF42D680C0}" destId="{6F83376C-72D8-4B64-A346-98714340FFBE}" srcOrd="2" destOrd="0" presId="urn:microsoft.com/office/officeart/2005/8/layout/funnel1"/>
    <dgm:cxn modelId="{93C24E7C-150A-4A06-8D9B-2B5658738AEC}" type="presParOf" srcId="{F6F1DB13-995D-4E42-8A10-46BF42D680C0}" destId="{1217E8E8-5A2D-4109-8932-51FF84B47791}" srcOrd="3" destOrd="0" presId="urn:microsoft.com/office/officeart/2005/8/layout/funnel1"/>
    <dgm:cxn modelId="{9710298F-C28C-498E-9A76-D12CA9550405}" type="presParOf" srcId="{F6F1DB13-995D-4E42-8A10-46BF42D680C0}" destId="{79CF5784-6EB3-40AF-93C4-A3171CEC7503}" srcOrd="4" destOrd="0" presId="urn:microsoft.com/office/officeart/2005/8/layout/funnel1"/>
    <dgm:cxn modelId="{E041EB86-DC94-464A-839E-36BC74805026}" type="presParOf" srcId="{F6F1DB13-995D-4E42-8A10-46BF42D680C0}" destId="{B9280DA2-5B24-4835-8079-53B0EB5195D1}" srcOrd="5" destOrd="0" presId="urn:microsoft.com/office/officeart/2005/8/layout/funnel1"/>
    <dgm:cxn modelId="{B363D582-CADD-48F4-BB4E-BB3A29E3903B}" type="presParOf" srcId="{F6F1DB13-995D-4E42-8A10-46BF42D680C0}" destId="{C7C95A10-EBA1-40A0-BB53-7433C522561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39F4FB-8660-43BD-AB1D-A2F75FC601D6}" type="doc">
      <dgm:prSet loTypeId="urn:microsoft.com/office/officeart/2005/8/layout/funne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8370081-E9AC-423F-8DD0-D4BFDE837F44}">
      <dgm:prSet phldrT="[Texte]"/>
      <dgm:spPr/>
      <dgm:t>
        <a:bodyPr/>
        <a:lstStyle/>
        <a:p>
          <a:r>
            <a:rPr lang="fr-FR" dirty="0" smtClean="0"/>
            <a:t>Craintes, préjugés</a:t>
          </a:r>
          <a:endParaRPr lang="fr-FR" dirty="0"/>
        </a:p>
      </dgm:t>
    </dgm:pt>
    <dgm:pt modelId="{861F37FE-C8EA-4806-86C9-D78108DBD8C7}" type="parTrans" cxnId="{7E5F397D-E1AF-4FED-8F96-9489CC817884}">
      <dgm:prSet/>
      <dgm:spPr/>
      <dgm:t>
        <a:bodyPr/>
        <a:lstStyle/>
        <a:p>
          <a:endParaRPr lang="fr-FR"/>
        </a:p>
      </dgm:t>
    </dgm:pt>
    <dgm:pt modelId="{F6F2E74E-0B9A-4FBB-8AD6-34E342AEB895}" type="sibTrans" cxnId="{7E5F397D-E1AF-4FED-8F96-9489CC817884}">
      <dgm:prSet/>
      <dgm:spPr/>
      <dgm:t>
        <a:bodyPr/>
        <a:lstStyle/>
        <a:p>
          <a:endParaRPr lang="fr-FR"/>
        </a:p>
      </dgm:t>
    </dgm:pt>
    <dgm:pt modelId="{F96EC3F8-C576-4B08-8302-0E05E21F1FBD}">
      <dgm:prSet phldrT="[Texte]"/>
      <dgm:spPr/>
      <dgm:t>
        <a:bodyPr/>
        <a:lstStyle/>
        <a:p>
          <a:r>
            <a:rPr lang="fr-FR" dirty="0" smtClean="0"/>
            <a:t>D’autres priorités</a:t>
          </a:r>
          <a:endParaRPr lang="fr-FR" dirty="0"/>
        </a:p>
      </dgm:t>
    </dgm:pt>
    <dgm:pt modelId="{A3A4BEB7-4647-4CE2-83F2-334B3DC8FEF7}" type="parTrans" cxnId="{BB86399A-E402-4AEA-BB01-7C256008DA37}">
      <dgm:prSet/>
      <dgm:spPr/>
      <dgm:t>
        <a:bodyPr/>
        <a:lstStyle/>
        <a:p>
          <a:endParaRPr lang="fr-FR"/>
        </a:p>
      </dgm:t>
    </dgm:pt>
    <dgm:pt modelId="{16266EF4-E1A7-4C63-A3D4-B4F3BB1DED91}" type="sibTrans" cxnId="{BB86399A-E402-4AEA-BB01-7C256008DA37}">
      <dgm:prSet/>
      <dgm:spPr/>
      <dgm:t>
        <a:bodyPr/>
        <a:lstStyle/>
        <a:p>
          <a:endParaRPr lang="fr-FR"/>
        </a:p>
      </dgm:t>
    </dgm:pt>
    <dgm:pt modelId="{D76DBFC0-79F6-4363-9D61-C5DB17399E70}">
      <dgm:prSet phldrT="[Texte]"/>
      <dgm:spPr/>
      <dgm:t>
        <a:bodyPr/>
        <a:lstStyle/>
        <a:p>
          <a:r>
            <a:rPr lang="fr-FR" dirty="0" smtClean="0"/>
            <a:t>Peu de projets (corporels) </a:t>
          </a:r>
          <a:r>
            <a:rPr lang="fr-FR" dirty="0" err="1" smtClean="0"/>
            <a:t>transcommunaux</a:t>
          </a:r>
          <a:r>
            <a:rPr lang="fr-FR" dirty="0" smtClean="0"/>
            <a:t> issus des ODR</a:t>
          </a:r>
          <a:endParaRPr lang="fr-FR" dirty="0"/>
        </a:p>
      </dgm:t>
    </dgm:pt>
    <dgm:pt modelId="{E785262F-9165-4725-B3CA-65E5D1D4B643}" type="parTrans" cxnId="{21D14E2D-90C8-4B1B-928D-B084406467BF}">
      <dgm:prSet/>
      <dgm:spPr/>
      <dgm:t>
        <a:bodyPr/>
        <a:lstStyle/>
        <a:p>
          <a:endParaRPr lang="fr-FR"/>
        </a:p>
      </dgm:t>
    </dgm:pt>
    <dgm:pt modelId="{1593582B-2181-4CEF-8BD2-11A8B23F047B}" type="sibTrans" cxnId="{21D14E2D-90C8-4B1B-928D-B084406467BF}">
      <dgm:prSet/>
      <dgm:spPr/>
      <dgm:t>
        <a:bodyPr/>
        <a:lstStyle/>
        <a:p>
          <a:endParaRPr lang="fr-FR"/>
        </a:p>
      </dgm:t>
    </dgm:pt>
    <dgm:pt modelId="{0C93C112-CE04-4E7F-A1AA-2DE0943813FF}">
      <dgm:prSet phldrT="[Texte]"/>
      <dgm:spPr/>
      <dgm:t>
        <a:bodyPr/>
        <a:lstStyle/>
        <a:p>
          <a:r>
            <a:rPr lang="fr-FR" dirty="0" smtClean="0"/>
            <a:t>Démarche ODR</a:t>
          </a:r>
          <a:endParaRPr lang="fr-FR" dirty="0"/>
        </a:p>
      </dgm:t>
    </dgm:pt>
    <dgm:pt modelId="{D99A86BE-02CF-4F61-A710-38C112D3302F}" type="sibTrans" cxnId="{FE8F7FE2-45F4-42AA-94C9-F82B006268B8}">
      <dgm:prSet/>
      <dgm:spPr/>
      <dgm:t>
        <a:bodyPr/>
        <a:lstStyle/>
        <a:p>
          <a:endParaRPr lang="fr-FR"/>
        </a:p>
      </dgm:t>
    </dgm:pt>
    <dgm:pt modelId="{B9FC28E1-5A1E-4F45-8D06-7551D947B39E}" type="parTrans" cxnId="{FE8F7FE2-45F4-42AA-94C9-F82B006268B8}">
      <dgm:prSet/>
      <dgm:spPr/>
      <dgm:t>
        <a:bodyPr/>
        <a:lstStyle/>
        <a:p>
          <a:endParaRPr lang="fr-FR"/>
        </a:p>
      </dgm:t>
    </dgm:pt>
    <dgm:pt modelId="{F6F1DB13-995D-4E42-8A10-46BF42D680C0}" type="pres">
      <dgm:prSet presAssocID="{4439F4FB-8660-43BD-AB1D-A2F75FC601D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9012881-1EDC-4564-89C1-8E2957F2AE53}" type="pres">
      <dgm:prSet presAssocID="{4439F4FB-8660-43BD-AB1D-A2F75FC601D6}" presName="ellipse" presStyleLbl="trBgShp" presStyleIdx="0" presStyleCnt="1"/>
      <dgm:spPr/>
      <dgm:t>
        <a:bodyPr/>
        <a:lstStyle/>
        <a:p>
          <a:endParaRPr lang="fr-FR"/>
        </a:p>
      </dgm:t>
    </dgm:pt>
    <dgm:pt modelId="{ACE11488-627E-4F98-B62E-2383F7B4E9D0}" type="pres">
      <dgm:prSet presAssocID="{4439F4FB-8660-43BD-AB1D-A2F75FC601D6}" presName="arrow1" presStyleLbl="fgShp" presStyleIdx="0" presStyleCnt="1"/>
      <dgm:spPr/>
      <dgm:t>
        <a:bodyPr/>
        <a:lstStyle/>
        <a:p>
          <a:endParaRPr lang="fr-FR"/>
        </a:p>
      </dgm:t>
    </dgm:pt>
    <dgm:pt modelId="{6F83376C-72D8-4B64-A346-98714340FFBE}" type="pres">
      <dgm:prSet presAssocID="{4439F4FB-8660-43BD-AB1D-A2F75FC601D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17E8E8-5A2D-4109-8932-51FF84B47791}" type="pres">
      <dgm:prSet presAssocID="{0C93C112-CE04-4E7F-A1AA-2DE0943813F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CF5784-6EB3-40AF-93C4-A3171CEC7503}" type="pres">
      <dgm:prSet presAssocID="{F96EC3F8-C576-4B08-8302-0E05E21F1FBD}" presName="item2" presStyleLbl="node1" presStyleIdx="1" presStyleCnt="3" custLinFactNeighborX="333" custLinFactNeighborY="15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280DA2-5B24-4835-8079-53B0EB5195D1}" type="pres">
      <dgm:prSet presAssocID="{D76DBFC0-79F6-4363-9D61-C5DB17399E70}" presName="item3" presStyleLbl="node1" presStyleIdx="2" presStyleCnt="3" custLinFactNeighborX="47295" custLinFactNeighborY="100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C95A10-EBA1-40A0-BB53-7433C522561B}" type="pres">
      <dgm:prSet presAssocID="{4439F4FB-8660-43BD-AB1D-A2F75FC601D6}" presName="funnel" presStyleLbl="trAlignAcc1" presStyleIdx="0" presStyleCnt="1" custLinFactNeighborX="1120"/>
      <dgm:spPr/>
      <dgm:t>
        <a:bodyPr/>
        <a:lstStyle/>
        <a:p>
          <a:endParaRPr lang="fr-FR"/>
        </a:p>
      </dgm:t>
    </dgm:pt>
  </dgm:ptLst>
  <dgm:cxnLst>
    <dgm:cxn modelId="{21D14E2D-90C8-4B1B-928D-B084406467BF}" srcId="{4439F4FB-8660-43BD-AB1D-A2F75FC601D6}" destId="{D76DBFC0-79F6-4363-9D61-C5DB17399E70}" srcOrd="3" destOrd="0" parTransId="{E785262F-9165-4725-B3CA-65E5D1D4B643}" sibTransId="{1593582B-2181-4CEF-8BD2-11A8B23F047B}"/>
    <dgm:cxn modelId="{4C672497-E9AB-4369-9AA1-CB125EB3FDC9}" type="presOf" srcId="{D76DBFC0-79F6-4363-9D61-C5DB17399E70}" destId="{6F83376C-72D8-4B64-A346-98714340FFBE}" srcOrd="0" destOrd="0" presId="urn:microsoft.com/office/officeart/2005/8/layout/funnel1"/>
    <dgm:cxn modelId="{7E5F397D-E1AF-4FED-8F96-9489CC817884}" srcId="{4439F4FB-8660-43BD-AB1D-A2F75FC601D6}" destId="{58370081-E9AC-423F-8DD0-D4BFDE837F44}" srcOrd="0" destOrd="0" parTransId="{861F37FE-C8EA-4806-86C9-D78108DBD8C7}" sibTransId="{F6F2E74E-0B9A-4FBB-8AD6-34E342AEB895}"/>
    <dgm:cxn modelId="{FE8F7FE2-45F4-42AA-94C9-F82B006268B8}" srcId="{4439F4FB-8660-43BD-AB1D-A2F75FC601D6}" destId="{0C93C112-CE04-4E7F-A1AA-2DE0943813FF}" srcOrd="1" destOrd="0" parTransId="{B9FC28E1-5A1E-4F45-8D06-7551D947B39E}" sibTransId="{D99A86BE-02CF-4F61-A710-38C112D3302F}"/>
    <dgm:cxn modelId="{3E303546-34DD-43E9-9509-34F5774FECCD}" type="presOf" srcId="{F96EC3F8-C576-4B08-8302-0E05E21F1FBD}" destId="{1217E8E8-5A2D-4109-8932-51FF84B47791}" srcOrd="0" destOrd="0" presId="urn:microsoft.com/office/officeart/2005/8/layout/funnel1"/>
    <dgm:cxn modelId="{CCC1B42A-6906-4969-A471-8EFE36E70CCE}" type="presOf" srcId="{0C93C112-CE04-4E7F-A1AA-2DE0943813FF}" destId="{79CF5784-6EB3-40AF-93C4-A3171CEC7503}" srcOrd="0" destOrd="0" presId="urn:microsoft.com/office/officeart/2005/8/layout/funnel1"/>
    <dgm:cxn modelId="{6B2AE7C1-6746-482B-AB34-56356316AEBF}" type="presOf" srcId="{4439F4FB-8660-43BD-AB1D-A2F75FC601D6}" destId="{F6F1DB13-995D-4E42-8A10-46BF42D680C0}" srcOrd="0" destOrd="0" presId="urn:microsoft.com/office/officeart/2005/8/layout/funnel1"/>
    <dgm:cxn modelId="{EC2326A0-E437-4A46-B6FE-443576DC8876}" type="presOf" srcId="{58370081-E9AC-423F-8DD0-D4BFDE837F44}" destId="{B9280DA2-5B24-4835-8079-53B0EB5195D1}" srcOrd="0" destOrd="0" presId="urn:microsoft.com/office/officeart/2005/8/layout/funnel1"/>
    <dgm:cxn modelId="{BB86399A-E402-4AEA-BB01-7C256008DA37}" srcId="{4439F4FB-8660-43BD-AB1D-A2F75FC601D6}" destId="{F96EC3F8-C576-4B08-8302-0E05E21F1FBD}" srcOrd="2" destOrd="0" parTransId="{A3A4BEB7-4647-4CE2-83F2-334B3DC8FEF7}" sibTransId="{16266EF4-E1A7-4C63-A3D4-B4F3BB1DED91}"/>
    <dgm:cxn modelId="{ADA496B5-817B-488A-9561-8D4BFA41BE2C}" type="presParOf" srcId="{F6F1DB13-995D-4E42-8A10-46BF42D680C0}" destId="{49012881-1EDC-4564-89C1-8E2957F2AE53}" srcOrd="0" destOrd="0" presId="urn:microsoft.com/office/officeart/2005/8/layout/funnel1"/>
    <dgm:cxn modelId="{36290AD4-5246-4CE5-8373-165ECA027A31}" type="presParOf" srcId="{F6F1DB13-995D-4E42-8A10-46BF42D680C0}" destId="{ACE11488-627E-4F98-B62E-2383F7B4E9D0}" srcOrd="1" destOrd="0" presId="urn:microsoft.com/office/officeart/2005/8/layout/funnel1"/>
    <dgm:cxn modelId="{4C7FAEAD-6933-4666-A641-30AFC77627F1}" type="presParOf" srcId="{F6F1DB13-995D-4E42-8A10-46BF42D680C0}" destId="{6F83376C-72D8-4B64-A346-98714340FFBE}" srcOrd="2" destOrd="0" presId="urn:microsoft.com/office/officeart/2005/8/layout/funnel1"/>
    <dgm:cxn modelId="{93C24E7C-150A-4A06-8D9B-2B5658738AEC}" type="presParOf" srcId="{F6F1DB13-995D-4E42-8A10-46BF42D680C0}" destId="{1217E8E8-5A2D-4109-8932-51FF84B47791}" srcOrd="3" destOrd="0" presId="urn:microsoft.com/office/officeart/2005/8/layout/funnel1"/>
    <dgm:cxn modelId="{9710298F-C28C-498E-9A76-D12CA9550405}" type="presParOf" srcId="{F6F1DB13-995D-4E42-8A10-46BF42D680C0}" destId="{79CF5784-6EB3-40AF-93C4-A3171CEC7503}" srcOrd="4" destOrd="0" presId="urn:microsoft.com/office/officeart/2005/8/layout/funnel1"/>
    <dgm:cxn modelId="{E041EB86-DC94-464A-839E-36BC74805026}" type="presParOf" srcId="{F6F1DB13-995D-4E42-8A10-46BF42D680C0}" destId="{B9280DA2-5B24-4835-8079-53B0EB5195D1}" srcOrd="5" destOrd="0" presId="urn:microsoft.com/office/officeart/2005/8/layout/funnel1"/>
    <dgm:cxn modelId="{B363D582-CADD-48F4-BB4E-BB3A29E3903B}" type="presParOf" srcId="{F6F1DB13-995D-4E42-8A10-46BF42D680C0}" destId="{C7C95A10-EBA1-40A0-BB53-7433C522561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D78366-4052-4A43-830C-3A728E1D01F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D8CB0B5-447B-4294-B2D5-0A20515311F3}">
      <dgm:prSet phldrT="[Texte]" custT="1"/>
      <dgm:spPr/>
      <dgm:t>
        <a:bodyPr/>
        <a:lstStyle/>
        <a:p>
          <a:r>
            <a:rPr lang="fr-FR" sz="2200" dirty="0" smtClean="0"/>
            <a:t>INITIER</a:t>
          </a:r>
          <a:endParaRPr lang="fr-FR" sz="2200" dirty="0"/>
        </a:p>
      </dgm:t>
    </dgm:pt>
    <dgm:pt modelId="{745E1F27-FE57-425F-8FDB-24DCD0726183}" type="parTrans" cxnId="{3336D009-40A3-445A-870B-A5263201F077}">
      <dgm:prSet/>
      <dgm:spPr/>
      <dgm:t>
        <a:bodyPr/>
        <a:lstStyle/>
        <a:p>
          <a:endParaRPr lang="fr-FR"/>
        </a:p>
      </dgm:t>
    </dgm:pt>
    <dgm:pt modelId="{4431F02E-20D0-440C-8DF3-1EA500250997}" type="sibTrans" cxnId="{3336D009-40A3-445A-870B-A5263201F077}">
      <dgm:prSet/>
      <dgm:spPr/>
      <dgm:t>
        <a:bodyPr/>
        <a:lstStyle/>
        <a:p>
          <a:endParaRPr lang="fr-FR"/>
        </a:p>
      </dgm:t>
    </dgm:pt>
    <dgm:pt modelId="{596AC5E4-FEAC-4FBF-A993-7DC24D933FB8}" type="pres">
      <dgm:prSet presAssocID="{79D78366-4052-4A43-830C-3A728E1D01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2088BCD-AAB3-4AD2-A2C7-A14E4F3A56F1}" type="pres">
      <dgm:prSet presAssocID="{2D8CB0B5-447B-4294-B2D5-0A20515311F3}" presName="composite" presStyleCnt="0"/>
      <dgm:spPr/>
    </dgm:pt>
    <dgm:pt modelId="{116BFAFC-AD4A-4540-B528-080E61136400}" type="pres">
      <dgm:prSet presAssocID="{2D8CB0B5-447B-4294-B2D5-0A20515311F3}" presName="rect1" presStyleLbl="bgImgPlace1" presStyleIdx="0" presStyleCnt="1" custScaleX="96226" custScaleY="902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fr-FR"/>
        </a:p>
      </dgm:t>
    </dgm:pt>
    <dgm:pt modelId="{89A6120C-36BA-4826-A0FA-0C4E07ED5C74}" type="pres">
      <dgm:prSet presAssocID="{2D8CB0B5-447B-4294-B2D5-0A20515311F3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FF8D44-6259-4523-968F-7AADBB628A48}" type="presOf" srcId="{2D8CB0B5-447B-4294-B2D5-0A20515311F3}" destId="{89A6120C-36BA-4826-A0FA-0C4E07ED5C74}" srcOrd="0" destOrd="0" presId="urn:microsoft.com/office/officeart/2008/layout/BendingPictureCaptionList"/>
    <dgm:cxn modelId="{2D2B615D-9F8E-4A06-82A0-CF30F5372414}" type="presOf" srcId="{79D78366-4052-4A43-830C-3A728E1D01F0}" destId="{596AC5E4-FEAC-4FBF-A993-7DC24D933FB8}" srcOrd="0" destOrd="0" presId="urn:microsoft.com/office/officeart/2008/layout/BendingPictureCaptionList"/>
    <dgm:cxn modelId="{3336D009-40A3-445A-870B-A5263201F077}" srcId="{79D78366-4052-4A43-830C-3A728E1D01F0}" destId="{2D8CB0B5-447B-4294-B2D5-0A20515311F3}" srcOrd="0" destOrd="0" parTransId="{745E1F27-FE57-425F-8FDB-24DCD0726183}" sibTransId="{4431F02E-20D0-440C-8DF3-1EA500250997}"/>
    <dgm:cxn modelId="{0A212BD6-B967-420F-9F78-9F592A196B88}" type="presParOf" srcId="{596AC5E4-FEAC-4FBF-A993-7DC24D933FB8}" destId="{C2088BCD-AAB3-4AD2-A2C7-A14E4F3A56F1}" srcOrd="0" destOrd="0" presId="urn:microsoft.com/office/officeart/2008/layout/BendingPictureCaptionList"/>
    <dgm:cxn modelId="{A81FE61C-D11A-48D5-A09F-20E363235C74}" type="presParOf" srcId="{C2088BCD-AAB3-4AD2-A2C7-A14E4F3A56F1}" destId="{116BFAFC-AD4A-4540-B528-080E61136400}" srcOrd="0" destOrd="0" presId="urn:microsoft.com/office/officeart/2008/layout/BendingPictureCaptionList"/>
    <dgm:cxn modelId="{CC245460-4371-4FC9-ACDB-6503403EA968}" type="presParOf" srcId="{C2088BCD-AAB3-4AD2-A2C7-A14E4F3A56F1}" destId="{89A6120C-36BA-4826-A0FA-0C4E07ED5C7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D78366-4052-4A43-830C-3A728E1D01F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D8CB0B5-447B-4294-B2D5-0A20515311F3}">
      <dgm:prSet phldrT="[Texte]" custT="1"/>
      <dgm:spPr/>
      <dgm:t>
        <a:bodyPr/>
        <a:lstStyle/>
        <a:p>
          <a:r>
            <a:rPr lang="fr-FR" sz="2200" dirty="0" smtClean="0"/>
            <a:t>SENSIBILISER</a:t>
          </a:r>
          <a:endParaRPr lang="fr-FR" sz="2200" dirty="0"/>
        </a:p>
      </dgm:t>
    </dgm:pt>
    <dgm:pt modelId="{4431F02E-20D0-440C-8DF3-1EA500250997}" type="sibTrans" cxnId="{3336D009-40A3-445A-870B-A5263201F077}">
      <dgm:prSet/>
      <dgm:spPr/>
      <dgm:t>
        <a:bodyPr/>
        <a:lstStyle/>
        <a:p>
          <a:endParaRPr lang="fr-FR"/>
        </a:p>
      </dgm:t>
    </dgm:pt>
    <dgm:pt modelId="{745E1F27-FE57-425F-8FDB-24DCD0726183}" type="parTrans" cxnId="{3336D009-40A3-445A-870B-A5263201F077}">
      <dgm:prSet/>
      <dgm:spPr/>
      <dgm:t>
        <a:bodyPr/>
        <a:lstStyle/>
        <a:p>
          <a:endParaRPr lang="fr-FR"/>
        </a:p>
      </dgm:t>
    </dgm:pt>
    <dgm:pt modelId="{596AC5E4-FEAC-4FBF-A993-7DC24D933FB8}" type="pres">
      <dgm:prSet presAssocID="{79D78366-4052-4A43-830C-3A728E1D01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2088BCD-AAB3-4AD2-A2C7-A14E4F3A56F1}" type="pres">
      <dgm:prSet presAssocID="{2D8CB0B5-447B-4294-B2D5-0A20515311F3}" presName="composite" presStyleCnt="0"/>
      <dgm:spPr/>
    </dgm:pt>
    <dgm:pt modelId="{116BFAFC-AD4A-4540-B528-080E61136400}" type="pres">
      <dgm:prSet presAssocID="{2D8CB0B5-447B-4294-B2D5-0A20515311F3}" presName="rect1" presStyleLbl="bgImgPlace1" presStyleIdx="0" presStyleCnt="1" custScaleX="96226" custScaleY="90212" custLinFactNeighborX="1789" custLinFactNeighborY="12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fr-FR"/>
        </a:p>
      </dgm:t>
    </dgm:pt>
    <dgm:pt modelId="{89A6120C-36BA-4826-A0FA-0C4E07ED5C74}" type="pres">
      <dgm:prSet presAssocID="{2D8CB0B5-447B-4294-B2D5-0A20515311F3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FF8D44-6259-4523-968F-7AADBB628A48}" type="presOf" srcId="{2D8CB0B5-447B-4294-B2D5-0A20515311F3}" destId="{89A6120C-36BA-4826-A0FA-0C4E07ED5C74}" srcOrd="0" destOrd="0" presId="urn:microsoft.com/office/officeart/2008/layout/BendingPictureCaptionList"/>
    <dgm:cxn modelId="{2D2B615D-9F8E-4A06-82A0-CF30F5372414}" type="presOf" srcId="{79D78366-4052-4A43-830C-3A728E1D01F0}" destId="{596AC5E4-FEAC-4FBF-A993-7DC24D933FB8}" srcOrd="0" destOrd="0" presId="urn:microsoft.com/office/officeart/2008/layout/BendingPictureCaptionList"/>
    <dgm:cxn modelId="{3336D009-40A3-445A-870B-A5263201F077}" srcId="{79D78366-4052-4A43-830C-3A728E1D01F0}" destId="{2D8CB0B5-447B-4294-B2D5-0A20515311F3}" srcOrd="0" destOrd="0" parTransId="{745E1F27-FE57-425F-8FDB-24DCD0726183}" sibTransId="{4431F02E-20D0-440C-8DF3-1EA500250997}"/>
    <dgm:cxn modelId="{0A212BD6-B967-420F-9F78-9F592A196B88}" type="presParOf" srcId="{596AC5E4-FEAC-4FBF-A993-7DC24D933FB8}" destId="{C2088BCD-AAB3-4AD2-A2C7-A14E4F3A56F1}" srcOrd="0" destOrd="0" presId="urn:microsoft.com/office/officeart/2008/layout/BendingPictureCaptionList"/>
    <dgm:cxn modelId="{A81FE61C-D11A-48D5-A09F-20E363235C74}" type="presParOf" srcId="{C2088BCD-AAB3-4AD2-A2C7-A14E4F3A56F1}" destId="{116BFAFC-AD4A-4540-B528-080E61136400}" srcOrd="0" destOrd="0" presId="urn:microsoft.com/office/officeart/2008/layout/BendingPictureCaptionList"/>
    <dgm:cxn modelId="{CC245460-4371-4FC9-ACDB-6503403EA968}" type="presParOf" srcId="{C2088BCD-AAB3-4AD2-A2C7-A14E4F3A56F1}" destId="{89A6120C-36BA-4826-A0FA-0C4E07ED5C7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D78366-4052-4A43-830C-3A728E1D01F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D8CB0B5-447B-4294-B2D5-0A20515311F3}">
      <dgm:prSet phldrT="[Texte]" custT="1"/>
      <dgm:spPr/>
      <dgm:t>
        <a:bodyPr/>
        <a:lstStyle/>
        <a:p>
          <a:r>
            <a:rPr lang="fr-FR" sz="2200" dirty="0" smtClean="0"/>
            <a:t>ADAPTER</a:t>
          </a:r>
          <a:endParaRPr lang="fr-FR" sz="2200" dirty="0"/>
        </a:p>
      </dgm:t>
    </dgm:pt>
    <dgm:pt modelId="{745E1F27-FE57-425F-8FDB-24DCD0726183}" type="parTrans" cxnId="{3336D009-40A3-445A-870B-A5263201F077}">
      <dgm:prSet/>
      <dgm:spPr/>
      <dgm:t>
        <a:bodyPr/>
        <a:lstStyle/>
        <a:p>
          <a:endParaRPr lang="fr-FR"/>
        </a:p>
      </dgm:t>
    </dgm:pt>
    <dgm:pt modelId="{4431F02E-20D0-440C-8DF3-1EA500250997}" type="sibTrans" cxnId="{3336D009-40A3-445A-870B-A5263201F077}">
      <dgm:prSet/>
      <dgm:spPr/>
      <dgm:t>
        <a:bodyPr/>
        <a:lstStyle/>
        <a:p>
          <a:endParaRPr lang="fr-FR"/>
        </a:p>
      </dgm:t>
    </dgm:pt>
    <dgm:pt modelId="{596AC5E4-FEAC-4FBF-A993-7DC24D933FB8}" type="pres">
      <dgm:prSet presAssocID="{79D78366-4052-4A43-830C-3A728E1D01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2088BCD-AAB3-4AD2-A2C7-A14E4F3A56F1}" type="pres">
      <dgm:prSet presAssocID="{2D8CB0B5-447B-4294-B2D5-0A20515311F3}" presName="composite" presStyleCnt="0"/>
      <dgm:spPr/>
    </dgm:pt>
    <dgm:pt modelId="{116BFAFC-AD4A-4540-B528-080E61136400}" type="pres">
      <dgm:prSet presAssocID="{2D8CB0B5-447B-4294-B2D5-0A20515311F3}" presName="rect1" presStyleLbl="bgImgPlace1" presStyleIdx="0" presStyleCnt="1" custScaleX="96226" custScaleY="902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89A6120C-36BA-4826-A0FA-0C4E07ED5C74}" type="pres">
      <dgm:prSet presAssocID="{2D8CB0B5-447B-4294-B2D5-0A20515311F3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FF8D44-6259-4523-968F-7AADBB628A48}" type="presOf" srcId="{2D8CB0B5-447B-4294-B2D5-0A20515311F3}" destId="{89A6120C-36BA-4826-A0FA-0C4E07ED5C74}" srcOrd="0" destOrd="0" presId="urn:microsoft.com/office/officeart/2008/layout/BendingPictureCaptionList"/>
    <dgm:cxn modelId="{2D2B615D-9F8E-4A06-82A0-CF30F5372414}" type="presOf" srcId="{79D78366-4052-4A43-830C-3A728E1D01F0}" destId="{596AC5E4-FEAC-4FBF-A993-7DC24D933FB8}" srcOrd="0" destOrd="0" presId="urn:microsoft.com/office/officeart/2008/layout/BendingPictureCaptionList"/>
    <dgm:cxn modelId="{3336D009-40A3-445A-870B-A5263201F077}" srcId="{79D78366-4052-4A43-830C-3A728E1D01F0}" destId="{2D8CB0B5-447B-4294-B2D5-0A20515311F3}" srcOrd="0" destOrd="0" parTransId="{745E1F27-FE57-425F-8FDB-24DCD0726183}" sibTransId="{4431F02E-20D0-440C-8DF3-1EA500250997}"/>
    <dgm:cxn modelId="{0A212BD6-B967-420F-9F78-9F592A196B88}" type="presParOf" srcId="{596AC5E4-FEAC-4FBF-A993-7DC24D933FB8}" destId="{C2088BCD-AAB3-4AD2-A2C7-A14E4F3A56F1}" srcOrd="0" destOrd="0" presId="urn:microsoft.com/office/officeart/2008/layout/BendingPictureCaptionList"/>
    <dgm:cxn modelId="{A81FE61C-D11A-48D5-A09F-20E363235C74}" type="presParOf" srcId="{C2088BCD-AAB3-4AD2-A2C7-A14E4F3A56F1}" destId="{116BFAFC-AD4A-4540-B528-080E61136400}" srcOrd="0" destOrd="0" presId="urn:microsoft.com/office/officeart/2008/layout/BendingPictureCaptionList"/>
    <dgm:cxn modelId="{CC245460-4371-4FC9-ACDB-6503403EA968}" type="presParOf" srcId="{C2088BCD-AAB3-4AD2-A2C7-A14E4F3A56F1}" destId="{89A6120C-36BA-4826-A0FA-0C4E07ED5C7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D78366-4052-4A43-830C-3A728E1D01F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D8CB0B5-447B-4294-B2D5-0A20515311F3}">
      <dgm:prSet phldrT="[Texte]" custT="1"/>
      <dgm:spPr/>
      <dgm:t>
        <a:bodyPr/>
        <a:lstStyle/>
        <a:p>
          <a:r>
            <a:rPr lang="fr-FR" sz="2200" dirty="0" smtClean="0"/>
            <a:t>INFORMER, CADRER</a:t>
          </a:r>
          <a:endParaRPr lang="fr-FR" sz="2200" dirty="0"/>
        </a:p>
      </dgm:t>
    </dgm:pt>
    <dgm:pt modelId="{745E1F27-FE57-425F-8FDB-24DCD0726183}" type="parTrans" cxnId="{3336D009-40A3-445A-870B-A5263201F077}">
      <dgm:prSet/>
      <dgm:spPr/>
      <dgm:t>
        <a:bodyPr/>
        <a:lstStyle/>
        <a:p>
          <a:endParaRPr lang="fr-FR"/>
        </a:p>
      </dgm:t>
    </dgm:pt>
    <dgm:pt modelId="{4431F02E-20D0-440C-8DF3-1EA500250997}" type="sibTrans" cxnId="{3336D009-40A3-445A-870B-A5263201F077}">
      <dgm:prSet/>
      <dgm:spPr/>
      <dgm:t>
        <a:bodyPr/>
        <a:lstStyle/>
        <a:p>
          <a:endParaRPr lang="fr-FR"/>
        </a:p>
      </dgm:t>
    </dgm:pt>
    <dgm:pt modelId="{596AC5E4-FEAC-4FBF-A993-7DC24D933FB8}" type="pres">
      <dgm:prSet presAssocID="{79D78366-4052-4A43-830C-3A728E1D01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2088BCD-AAB3-4AD2-A2C7-A14E4F3A56F1}" type="pres">
      <dgm:prSet presAssocID="{2D8CB0B5-447B-4294-B2D5-0A20515311F3}" presName="composite" presStyleCnt="0"/>
      <dgm:spPr/>
    </dgm:pt>
    <dgm:pt modelId="{116BFAFC-AD4A-4540-B528-080E61136400}" type="pres">
      <dgm:prSet presAssocID="{2D8CB0B5-447B-4294-B2D5-0A20515311F3}" presName="rect1" presStyleLbl="bgImgPlace1" presStyleIdx="0" presStyleCnt="1" custScaleX="96226" custScaleY="90212" custLinFactNeighborX="7616" custLinFactNeighborY="-45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fr-FR"/>
        </a:p>
      </dgm:t>
    </dgm:pt>
    <dgm:pt modelId="{89A6120C-36BA-4826-A0FA-0C4E07ED5C74}" type="pres">
      <dgm:prSet presAssocID="{2D8CB0B5-447B-4294-B2D5-0A20515311F3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FF8D44-6259-4523-968F-7AADBB628A48}" type="presOf" srcId="{2D8CB0B5-447B-4294-B2D5-0A20515311F3}" destId="{89A6120C-36BA-4826-A0FA-0C4E07ED5C74}" srcOrd="0" destOrd="0" presId="urn:microsoft.com/office/officeart/2008/layout/BendingPictureCaptionList"/>
    <dgm:cxn modelId="{2D2B615D-9F8E-4A06-82A0-CF30F5372414}" type="presOf" srcId="{79D78366-4052-4A43-830C-3A728E1D01F0}" destId="{596AC5E4-FEAC-4FBF-A993-7DC24D933FB8}" srcOrd="0" destOrd="0" presId="urn:microsoft.com/office/officeart/2008/layout/BendingPictureCaptionList"/>
    <dgm:cxn modelId="{3336D009-40A3-445A-870B-A5263201F077}" srcId="{79D78366-4052-4A43-830C-3A728E1D01F0}" destId="{2D8CB0B5-447B-4294-B2D5-0A20515311F3}" srcOrd="0" destOrd="0" parTransId="{745E1F27-FE57-425F-8FDB-24DCD0726183}" sibTransId="{4431F02E-20D0-440C-8DF3-1EA500250997}"/>
    <dgm:cxn modelId="{0A212BD6-B967-420F-9F78-9F592A196B88}" type="presParOf" srcId="{596AC5E4-FEAC-4FBF-A993-7DC24D933FB8}" destId="{C2088BCD-AAB3-4AD2-A2C7-A14E4F3A56F1}" srcOrd="0" destOrd="0" presId="urn:microsoft.com/office/officeart/2008/layout/BendingPictureCaptionList"/>
    <dgm:cxn modelId="{A81FE61C-D11A-48D5-A09F-20E363235C74}" type="presParOf" srcId="{C2088BCD-AAB3-4AD2-A2C7-A14E4F3A56F1}" destId="{116BFAFC-AD4A-4540-B528-080E61136400}" srcOrd="0" destOrd="0" presId="urn:microsoft.com/office/officeart/2008/layout/BendingPictureCaptionList"/>
    <dgm:cxn modelId="{CC245460-4371-4FC9-ACDB-6503403EA968}" type="presParOf" srcId="{C2088BCD-AAB3-4AD2-A2C7-A14E4F3A56F1}" destId="{89A6120C-36BA-4826-A0FA-0C4E07ED5C7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12881-1EDC-4564-89C1-8E2957F2AE53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11488-627E-4F98-B62E-2383F7B4E9D0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83376C-72D8-4B64-A346-98714340FFBE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Peu de projets (corporels)  </a:t>
          </a:r>
          <a:r>
            <a:rPr lang="fr-FR" sz="2200" kern="1200" dirty="0" err="1" smtClean="0"/>
            <a:t>transcommunaux</a:t>
          </a:r>
          <a:r>
            <a:rPr lang="fr-FR" sz="2200" kern="1200" dirty="0" smtClean="0"/>
            <a:t> issus des ODR</a:t>
          </a:r>
          <a:endParaRPr lang="fr-FR" sz="2200" kern="1200" dirty="0"/>
        </a:p>
      </dsp:txBody>
      <dsp:txXfrm>
        <a:off x="2031999" y="4368800"/>
        <a:ext cx="4064000" cy="1016000"/>
      </dsp:txXfrm>
    </dsp:sp>
    <dsp:sp modelId="{C7C95A10-EBA1-40A0-BB53-7433C522561B}">
      <dsp:nvSpPr>
        <dsp:cNvPr id="0" name=""/>
        <dsp:cNvSpPr/>
      </dsp:nvSpPr>
      <dsp:spPr>
        <a:xfrm>
          <a:off x="1746436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12881-1EDC-4564-89C1-8E2957F2AE53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11488-627E-4F98-B62E-2383F7B4E9D0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83376C-72D8-4B64-A346-98714340FFBE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Peu de projets (corporels) </a:t>
          </a:r>
          <a:r>
            <a:rPr lang="fr-FR" sz="2200" kern="1200" dirty="0" err="1" smtClean="0"/>
            <a:t>transcommunaux</a:t>
          </a:r>
          <a:r>
            <a:rPr lang="fr-FR" sz="2200" kern="1200" dirty="0" smtClean="0"/>
            <a:t> issus des ODR</a:t>
          </a:r>
          <a:endParaRPr lang="fr-FR" sz="2200" kern="1200" dirty="0"/>
        </a:p>
      </dsp:txBody>
      <dsp:txXfrm>
        <a:off x="2031999" y="4368800"/>
        <a:ext cx="4064000" cy="1016000"/>
      </dsp:txXfrm>
    </dsp:sp>
    <dsp:sp modelId="{818A80C4-8C11-4846-B510-2C9DA98F7EFC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D’autres priorités</a:t>
          </a:r>
          <a:endParaRPr lang="fr-FR" sz="1900" kern="1200" dirty="0"/>
        </a:p>
      </dsp:txBody>
      <dsp:txXfrm>
        <a:off x="3684358" y="2077723"/>
        <a:ext cx="1077630" cy="1077630"/>
      </dsp:txXfrm>
    </dsp:sp>
    <dsp:sp modelId="{EC027F2C-EFB7-473B-8C3E-5FF5563B4860}">
      <dsp:nvSpPr>
        <dsp:cNvPr id="0" name=""/>
        <dsp:cNvSpPr/>
      </dsp:nvSpPr>
      <dsp:spPr>
        <a:xfrm>
          <a:off x="0" y="1300759"/>
          <a:ext cx="1524000" cy="1524000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Démarche ODR</a:t>
          </a:r>
          <a:endParaRPr lang="fr-FR" sz="1900" kern="1200" dirty="0"/>
        </a:p>
      </dsp:txBody>
      <dsp:txXfrm>
        <a:off x="223185" y="1523944"/>
        <a:ext cx="1077630" cy="1077630"/>
      </dsp:txXfrm>
    </dsp:sp>
    <dsp:sp modelId="{C7C95A10-EBA1-40A0-BB53-7433C522561B}">
      <dsp:nvSpPr>
        <dsp:cNvPr id="0" name=""/>
        <dsp:cNvSpPr/>
      </dsp:nvSpPr>
      <dsp:spPr>
        <a:xfrm>
          <a:off x="1746436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12881-1EDC-4564-89C1-8E2957F2AE53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11488-627E-4F98-B62E-2383F7B4E9D0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83376C-72D8-4B64-A346-98714340FFBE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Peu de projets (corporels) </a:t>
          </a:r>
          <a:r>
            <a:rPr lang="fr-FR" sz="2200" kern="1200" dirty="0" err="1" smtClean="0"/>
            <a:t>transcommunaux</a:t>
          </a:r>
          <a:r>
            <a:rPr lang="fr-FR" sz="2200" kern="1200" dirty="0" smtClean="0"/>
            <a:t> issus des ODR</a:t>
          </a:r>
          <a:endParaRPr lang="fr-FR" sz="2200" kern="1200" dirty="0"/>
        </a:p>
      </dsp:txBody>
      <dsp:txXfrm>
        <a:off x="2031999" y="4368800"/>
        <a:ext cx="4064000" cy="1016000"/>
      </dsp:txXfrm>
    </dsp:sp>
    <dsp:sp modelId="{818A80C4-8C11-4846-B510-2C9DA98F7EFC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D’autres priorités</a:t>
          </a:r>
          <a:endParaRPr lang="fr-FR" sz="1900" kern="1200" dirty="0"/>
        </a:p>
      </dsp:txBody>
      <dsp:txXfrm>
        <a:off x="3684358" y="2077723"/>
        <a:ext cx="1077630" cy="1077630"/>
      </dsp:txXfrm>
    </dsp:sp>
    <dsp:sp modelId="{EC027F2C-EFB7-473B-8C3E-5FF5563B4860}">
      <dsp:nvSpPr>
        <dsp:cNvPr id="0" name=""/>
        <dsp:cNvSpPr/>
      </dsp:nvSpPr>
      <dsp:spPr>
        <a:xfrm>
          <a:off x="2370666" y="721837"/>
          <a:ext cx="1524000" cy="15240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Démarche ODR</a:t>
          </a:r>
          <a:endParaRPr lang="fr-FR" sz="1900" kern="1200" dirty="0"/>
        </a:p>
      </dsp:txBody>
      <dsp:txXfrm>
        <a:off x="2593851" y="945022"/>
        <a:ext cx="1077630" cy="1077630"/>
      </dsp:txXfrm>
    </dsp:sp>
    <dsp:sp modelId="{C7C95A10-EBA1-40A0-BB53-7433C522561B}">
      <dsp:nvSpPr>
        <dsp:cNvPr id="0" name=""/>
        <dsp:cNvSpPr/>
      </dsp:nvSpPr>
      <dsp:spPr>
        <a:xfrm>
          <a:off x="1746436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12881-1EDC-4564-89C1-8E2957F2AE53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11488-627E-4F98-B62E-2383F7B4E9D0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83376C-72D8-4B64-A346-98714340FFBE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Peu de projets (corporels) </a:t>
          </a:r>
          <a:r>
            <a:rPr lang="fr-FR" sz="2200" kern="1200" dirty="0" err="1" smtClean="0"/>
            <a:t>transcommunaux</a:t>
          </a:r>
          <a:r>
            <a:rPr lang="fr-FR" sz="2200" kern="1200" dirty="0" smtClean="0"/>
            <a:t> issus des ODR</a:t>
          </a:r>
          <a:endParaRPr lang="fr-FR" sz="2200" kern="1200" dirty="0"/>
        </a:p>
      </dsp:txBody>
      <dsp:txXfrm>
        <a:off x="2031999" y="4368800"/>
        <a:ext cx="4064000" cy="1016000"/>
      </dsp:txXfrm>
    </dsp:sp>
    <dsp:sp modelId="{1217E8E8-5A2D-4109-8932-51FF84B47791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D’autres priorités</a:t>
          </a:r>
          <a:endParaRPr lang="fr-FR" sz="1900" kern="1200" dirty="0"/>
        </a:p>
      </dsp:txBody>
      <dsp:txXfrm>
        <a:off x="3684358" y="2077723"/>
        <a:ext cx="1077630" cy="1077630"/>
      </dsp:txXfrm>
    </dsp:sp>
    <dsp:sp modelId="{79CF5784-6EB3-40AF-93C4-A3171CEC7503}">
      <dsp:nvSpPr>
        <dsp:cNvPr id="0" name=""/>
        <dsp:cNvSpPr/>
      </dsp:nvSpPr>
      <dsp:spPr>
        <a:xfrm>
          <a:off x="2375741" y="734928"/>
          <a:ext cx="1524000" cy="15240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Démarche ODR</a:t>
          </a:r>
          <a:endParaRPr lang="fr-FR" sz="1900" kern="1200" dirty="0"/>
        </a:p>
      </dsp:txBody>
      <dsp:txXfrm>
        <a:off x="2598926" y="958113"/>
        <a:ext cx="1077630" cy="1077630"/>
      </dsp:txXfrm>
    </dsp:sp>
    <dsp:sp modelId="{B9280DA2-5B24-4835-8079-53B0EB5195D1}">
      <dsp:nvSpPr>
        <dsp:cNvPr id="0" name=""/>
        <dsp:cNvSpPr/>
      </dsp:nvSpPr>
      <dsp:spPr>
        <a:xfrm>
          <a:off x="4649309" y="495176"/>
          <a:ext cx="1524000" cy="15240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Craintes, préjugés</a:t>
          </a:r>
          <a:endParaRPr lang="fr-FR" sz="1900" kern="1200" dirty="0"/>
        </a:p>
      </dsp:txBody>
      <dsp:txXfrm>
        <a:off x="4872494" y="718361"/>
        <a:ext cx="1077630" cy="1077630"/>
      </dsp:txXfrm>
    </dsp:sp>
    <dsp:sp modelId="{C7C95A10-EBA1-40A0-BB53-7433C522561B}">
      <dsp:nvSpPr>
        <dsp:cNvPr id="0" name=""/>
        <dsp:cNvSpPr/>
      </dsp:nvSpPr>
      <dsp:spPr>
        <a:xfrm>
          <a:off x="1746436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12881-1EDC-4564-89C1-8E2957F2AE53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11488-627E-4F98-B62E-2383F7B4E9D0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83376C-72D8-4B64-A346-98714340FFBE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Peu de projets (corporels) </a:t>
          </a:r>
          <a:r>
            <a:rPr lang="fr-FR" sz="2200" kern="1200" dirty="0" err="1" smtClean="0"/>
            <a:t>transcommunaux</a:t>
          </a:r>
          <a:r>
            <a:rPr lang="fr-FR" sz="2200" kern="1200" dirty="0" smtClean="0"/>
            <a:t> issus des ODR</a:t>
          </a:r>
          <a:endParaRPr lang="fr-FR" sz="2200" kern="1200" dirty="0"/>
        </a:p>
      </dsp:txBody>
      <dsp:txXfrm>
        <a:off x="2031999" y="4368800"/>
        <a:ext cx="4064000" cy="1016000"/>
      </dsp:txXfrm>
    </dsp:sp>
    <dsp:sp modelId="{1217E8E8-5A2D-4109-8932-51FF84B47791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D’autres priorités</a:t>
          </a:r>
          <a:endParaRPr lang="fr-FR" sz="1900" kern="1200" dirty="0"/>
        </a:p>
      </dsp:txBody>
      <dsp:txXfrm>
        <a:off x="3684358" y="2077723"/>
        <a:ext cx="1077630" cy="1077630"/>
      </dsp:txXfrm>
    </dsp:sp>
    <dsp:sp modelId="{79CF5784-6EB3-40AF-93C4-A3171CEC7503}">
      <dsp:nvSpPr>
        <dsp:cNvPr id="0" name=""/>
        <dsp:cNvSpPr/>
      </dsp:nvSpPr>
      <dsp:spPr>
        <a:xfrm>
          <a:off x="2375741" y="734928"/>
          <a:ext cx="1524000" cy="15240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Démarche ODR</a:t>
          </a:r>
          <a:endParaRPr lang="fr-FR" sz="1900" kern="1200" dirty="0"/>
        </a:p>
      </dsp:txBody>
      <dsp:txXfrm>
        <a:off x="2598926" y="958113"/>
        <a:ext cx="1077630" cy="1077630"/>
      </dsp:txXfrm>
    </dsp:sp>
    <dsp:sp modelId="{B9280DA2-5B24-4835-8079-53B0EB5195D1}">
      <dsp:nvSpPr>
        <dsp:cNvPr id="0" name=""/>
        <dsp:cNvSpPr/>
      </dsp:nvSpPr>
      <dsp:spPr>
        <a:xfrm>
          <a:off x="4649309" y="495176"/>
          <a:ext cx="1524000" cy="15240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Craintes, préjugés</a:t>
          </a:r>
          <a:endParaRPr lang="fr-FR" sz="1900" kern="1200" dirty="0"/>
        </a:p>
      </dsp:txBody>
      <dsp:txXfrm>
        <a:off x="4872494" y="718361"/>
        <a:ext cx="1077630" cy="1077630"/>
      </dsp:txXfrm>
    </dsp:sp>
    <dsp:sp modelId="{C7C95A10-EBA1-40A0-BB53-7433C522561B}">
      <dsp:nvSpPr>
        <dsp:cNvPr id="0" name=""/>
        <dsp:cNvSpPr/>
      </dsp:nvSpPr>
      <dsp:spPr>
        <a:xfrm>
          <a:off x="1746436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BFAFC-AD4A-4540-B528-080E61136400}">
      <dsp:nvSpPr>
        <dsp:cNvPr id="0" name=""/>
        <dsp:cNvSpPr/>
      </dsp:nvSpPr>
      <dsp:spPr>
        <a:xfrm>
          <a:off x="42357" y="100034"/>
          <a:ext cx="2160008" cy="16200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6120C-36BA-4826-A0FA-0C4E07ED5C74}">
      <dsp:nvSpPr>
        <dsp:cNvPr id="0" name=""/>
        <dsp:cNvSpPr/>
      </dsp:nvSpPr>
      <dsp:spPr>
        <a:xfrm>
          <a:off x="202025" y="1628350"/>
          <a:ext cx="1997804" cy="62852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INITIER</a:t>
          </a:r>
          <a:endParaRPr lang="fr-FR" sz="2200" kern="1200" dirty="0"/>
        </a:p>
      </dsp:txBody>
      <dsp:txXfrm>
        <a:off x="202025" y="1628350"/>
        <a:ext cx="1997804" cy="6285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BFAFC-AD4A-4540-B528-080E61136400}">
      <dsp:nvSpPr>
        <dsp:cNvPr id="0" name=""/>
        <dsp:cNvSpPr/>
      </dsp:nvSpPr>
      <dsp:spPr>
        <a:xfrm>
          <a:off x="82516" y="122696"/>
          <a:ext cx="2160008" cy="16200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6120C-36BA-4826-A0FA-0C4E07ED5C74}">
      <dsp:nvSpPr>
        <dsp:cNvPr id="0" name=""/>
        <dsp:cNvSpPr/>
      </dsp:nvSpPr>
      <dsp:spPr>
        <a:xfrm>
          <a:off x="202025" y="1628350"/>
          <a:ext cx="1997804" cy="62852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SENSIBILISER</a:t>
          </a:r>
          <a:endParaRPr lang="fr-FR" sz="2200" kern="1200" dirty="0"/>
        </a:p>
      </dsp:txBody>
      <dsp:txXfrm>
        <a:off x="202025" y="1628350"/>
        <a:ext cx="1997804" cy="6285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BFAFC-AD4A-4540-B528-080E61136400}">
      <dsp:nvSpPr>
        <dsp:cNvPr id="0" name=""/>
        <dsp:cNvSpPr/>
      </dsp:nvSpPr>
      <dsp:spPr>
        <a:xfrm>
          <a:off x="42357" y="100034"/>
          <a:ext cx="2160008" cy="16200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6120C-36BA-4826-A0FA-0C4E07ED5C74}">
      <dsp:nvSpPr>
        <dsp:cNvPr id="0" name=""/>
        <dsp:cNvSpPr/>
      </dsp:nvSpPr>
      <dsp:spPr>
        <a:xfrm>
          <a:off x="202025" y="1628350"/>
          <a:ext cx="1997804" cy="62852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ADAPTER</a:t>
          </a:r>
          <a:endParaRPr lang="fr-FR" sz="2200" kern="1200" dirty="0"/>
        </a:p>
      </dsp:txBody>
      <dsp:txXfrm>
        <a:off x="202025" y="1628350"/>
        <a:ext cx="1997804" cy="6285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BFAFC-AD4A-4540-B528-080E61136400}">
      <dsp:nvSpPr>
        <dsp:cNvPr id="0" name=""/>
        <dsp:cNvSpPr/>
      </dsp:nvSpPr>
      <dsp:spPr>
        <a:xfrm>
          <a:off x="86825" y="0"/>
          <a:ext cx="2157898" cy="16184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6120C-36BA-4826-A0FA-0C4E07ED5C74}">
      <dsp:nvSpPr>
        <dsp:cNvPr id="0" name=""/>
        <dsp:cNvSpPr/>
      </dsp:nvSpPr>
      <dsp:spPr>
        <a:xfrm>
          <a:off x="202923" y="1585046"/>
          <a:ext cx="1995853" cy="62790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INFORMER, CADRER</a:t>
          </a:r>
          <a:endParaRPr lang="fr-FR" sz="2200" kern="1200" dirty="0"/>
        </a:p>
      </dsp:txBody>
      <dsp:txXfrm>
        <a:off x="202923" y="1585046"/>
        <a:ext cx="1995853" cy="627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DCED-9F00-4E1A-A957-4B2576C16AFE}" type="datetimeFigureOut">
              <a:rPr lang="fr-BE" smtClean="0"/>
              <a:t>08-06-23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8FA18-53AD-479D-8970-FA60CA7C9B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19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6E89-058A-4093-9A71-1BC1EE64E536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5404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AC34-B610-4727-BADA-67C0A43B4BC4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367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AC34-B610-4727-BADA-67C0A43B4BC4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6023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AC34-B610-4727-BADA-67C0A43B4BC4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6177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6E89-058A-4093-9A71-1BC1EE64E536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11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AC34-B610-4727-BADA-67C0A43B4BC4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937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AC34-B610-4727-BADA-67C0A43B4BC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438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AC34-B610-4727-BADA-67C0A43B4BC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691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AC34-B610-4727-BADA-67C0A43B4BC4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8992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AC34-B610-4727-BADA-67C0A43B4BC4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5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Projets </a:t>
            </a:r>
            <a:r>
              <a:rPr lang="fr-FR" dirty="0" err="1" smtClean="0"/>
              <a:t>transco</a:t>
            </a:r>
            <a:r>
              <a:rPr lang="fr-FR" dirty="0" smtClean="0"/>
              <a:t> = projets</a:t>
            </a:r>
            <a:r>
              <a:rPr lang="fr-FR" baseline="0" dirty="0" smtClean="0"/>
              <a:t> corporels pour lesquels le DR est intervenu – </a:t>
            </a:r>
          </a:p>
          <a:p>
            <a:r>
              <a:rPr lang="fr-FR" baseline="0" dirty="0" smtClean="0"/>
              <a:t>un cofinancement SAR/DR/</a:t>
            </a:r>
            <a:r>
              <a:rPr lang="fr-FR" baseline="0" dirty="0" err="1" smtClean="0"/>
              <a:t>Infrasport</a:t>
            </a:r>
            <a:r>
              <a:rPr lang="fr-FR" baseline="0" dirty="0" smtClean="0"/>
              <a:t>/UREBA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6E89-058A-4093-9A71-1BC1EE64E536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8598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</a:t>
            </a:r>
            <a:r>
              <a:rPr lang="fr-FR" baseline="0" dirty="0" smtClean="0"/>
              <a:t>E Huy (6 communes/17): 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Beloz</a:t>
            </a:r>
            <a:r>
              <a:rPr lang="fr-FR" baseline="0" dirty="0" smtClean="0"/>
              <a:t>, Waremme – circuit voies lentes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Wasseiges</a:t>
            </a:r>
            <a:r>
              <a:rPr lang="fr-FR" baseline="0" dirty="0" smtClean="0"/>
              <a:t>, Hannut – circuit voies lentes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Clavier, </a:t>
            </a:r>
            <a:r>
              <a:rPr lang="fr-FR" baseline="0" dirty="0" err="1" smtClean="0"/>
              <a:t>Ouffet</a:t>
            </a:r>
            <a:r>
              <a:rPr lang="fr-FR" baseline="0" dirty="0" smtClean="0"/>
              <a:t> – hall polyvalent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Clavier  : participe au VICIGAL</a:t>
            </a:r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SE Ciney  (8 communes/19) :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-   </a:t>
            </a:r>
            <a:r>
              <a:rPr lang="fr-FR" baseline="0" dirty="0" err="1" smtClean="0"/>
              <a:t>Hastière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Onhaye</a:t>
            </a:r>
            <a:r>
              <a:rPr lang="fr-FR" baseline="0" dirty="0" smtClean="0"/>
              <a:t> : complexe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Beauraing, </a:t>
            </a:r>
            <a:r>
              <a:rPr lang="fr-FR" baseline="0" dirty="0" err="1" smtClean="0"/>
              <a:t>Houyet</a:t>
            </a:r>
            <a:r>
              <a:rPr lang="fr-FR" baseline="0" dirty="0" smtClean="0"/>
              <a:t> : voies lentes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Erezée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Manhay</a:t>
            </a:r>
            <a:r>
              <a:rPr lang="fr-FR" baseline="0" dirty="0" smtClean="0"/>
              <a:t> : voies lentes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Tennevelille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Houffalize</a:t>
            </a:r>
            <a:r>
              <a:rPr lang="fr-FR" baseline="0" dirty="0" smtClean="0"/>
              <a:t> : maison PNDO</a:t>
            </a:r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SE Thuin (2 communes/8) :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- Dour, Frameries : piste </a:t>
            </a:r>
            <a:r>
              <a:rPr lang="fr-FR" baseline="0" dirty="0" err="1" smtClean="0"/>
              <a:t>cycable</a:t>
            </a:r>
            <a:endParaRPr lang="fr-FR" baseline="0" dirty="0" smtClean="0"/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SE Wavre (3 communes/16 ayant(eu) un PCDR valide depuis le 01/01/2015)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- Assesse, </a:t>
            </a:r>
            <a:r>
              <a:rPr lang="fr-FR" baseline="0" dirty="0" err="1" smtClean="0"/>
              <a:t>Gesves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Ohey</a:t>
            </a:r>
            <a:r>
              <a:rPr lang="fr-FR" baseline="0" dirty="0" smtClean="0"/>
              <a:t> : VICIGAL (+ Clavier + Huy)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6E89-058A-4093-9A71-1BC1EE64E536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5551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D’autres</a:t>
            </a:r>
            <a:r>
              <a:rPr lang="fr-FR" baseline="0" dirty="0" smtClean="0"/>
              <a:t> projets sont jugés prioritaires – choix ont dû être faits compte tenu des possibilités budgétaires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AC34-B610-4727-BADA-67C0A43B4BC4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574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7502-624B-49DA-A729-9C1ABCFACDAD}" type="datetimeFigureOut">
              <a:rPr lang="fr-BE" smtClean="0"/>
              <a:t>08-06-23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6447-C733-48ED-91C3-9FEB236C19F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366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7502-624B-49DA-A729-9C1ABCFACDAD}" type="datetimeFigureOut">
              <a:rPr lang="fr-BE" smtClean="0"/>
              <a:t>08-06-23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6447-C733-48ED-91C3-9FEB236C19F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918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7502-624B-49DA-A729-9C1ABCFACDAD}" type="datetimeFigureOut">
              <a:rPr lang="fr-BE" smtClean="0"/>
              <a:t>08-06-23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6447-C733-48ED-91C3-9FEB236C19F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705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7502-624B-49DA-A729-9C1ABCFACDAD}" type="datetimeFigureOut">
              <a:rPr lang="fr-BE" smtClean="0"/>
              <a:t>08-06-23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6447-C733-48ED-91C3-9FEB236C19F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093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7502-624B-49DA-A729-9C1ABCFACDAD}" type="datetimeFigureOut">
              <a:rPr lang="fr-BE" smtClean="0"/>
              <a:t>08-06-23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6447-C733-48ED-91C3-9FEB236C19F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638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7502-624B-49DA-A729-9C1ABCFACDAD}" type="datetimeFigureOut">
              <a:rPr lang="fr-BE" smtClean="0"/>
              <a:t>08-06-23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6447-C733-48ED-91C3-9FEB236C19F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206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7502-624B-49DA-A729-9C1ABCFACDAD}" type="datetimeFigureOut">
              <a:rPr lang="fr-BE" smtClean="0"/>
              <a:t>08-06-23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6447-C733-48ED-91C3-9FEB236C19F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502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7502-624B-49DA-A729-9C1ABCFACDAD}" type="datetimeFigureOut">
              <a:rPr lang="fr-BE" smtClean="0"/>
              <a:t>08-06-23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6447-C733-48ED-91C3-9FEB236C19F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101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7502-624B-49DA-A729-9C1ABCFACDAD}" type="datetimeFigureOut">
              <a:rPr lang="fr-BE" smtClean="0"/>
              <a:t>08-06-23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6447-C733-48ED-91C3-9FEB236C19F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90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7502-624B-49DA-A729-9C1ABCFACDAD}" type="datetimeFigureOut">
              <a:rPr lang="fr-BE" smtClean="0"/>
              <a:t>08-06-23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6447-C733-48ED-91C3-9FEB236C19F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28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7502-624B-49DA-A729-9C1ABCFACDAD}" type="datetimeFigureOut">
              <a:rPr lang="fr-BE" smtClean="0"/>
              <a:t>08-06-23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6447-C733-48ED-91C3-9FEB236C19F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347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57502-624B-49DA-A729-9C1ABCFACDAD}" type="datetimeFigureOut">
              <a:rPr lang="fr-BE" smtClean="0"/>
              <a:t>08-06-23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56447-C733-48ED-91C3-9FEB236C19F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693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7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3" Type="http://schemas.openxmlformats.org/officeDocument/2006/relationships/image" Target="../media/image10.jpeg"/><Relationship Id="rId21" Type="http://schemas.openxmlformats.org/officeDocument/2006/relationships/diagramQuickStyle" Target="../diagrams/quickStyle9.xml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" Type="http://schemas.openxmlformats.org/officeDocument/2006/relationships/notesSlide" Target="../notesSlides/notesSlide13.xml"/><Relationship Id="rId16" Type="http://schemas.openxmlformats.org/officeDocument/2006/relationships/diagramQuickStyle" Target="../diagrams/quickStyle8.xml"/><Relationship Id="rId20" Type="http://schemas.openxmlformats.org/officeDocument/2006/relationships/diagramLayout" Target="../diagrams/layout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openxmlformats.org/officeDocument/2006/relationships/diagramLayout" Target="../diagrams/layout8.xml"/><Relationship Id="rId23" Type="http://schemas.microsoft.com/office/2007/relationships/diagramDrawing" Target="../diagrams/drawing9.xml"/><Relationship Id="rId10" Type="http://schemas.openxmlformats.org/officeDocument/2006/relationships/diagramLayout" Target="../diagrams/layout7.xml"/><Relationship Id="rId19" Type="http://schemas.openxmlformats.org/officeDocument/2006/relationships/diagramData" Target="../diagrams/data9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Relationship Id="rId22" Type="http://schemas.openxmlformats.org/officeDocument/2006/relationships/diagramColors" Target="../diagrams/colors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be/url?sa=i&amp;rct=j&amp;q=&amp;esrc=s&amp;source=images&amp;cd=&amp;cad=rja&amp;uact=8&amp;ved=0ahUKEwiBreKBw9PSAhWHaRQKHXvOCdEQjRwIBw&amp;url=/url?sa%3Di%26rct%3Dj%26q%3D%26esrc%3Ds%26source%3Dimages%26cd%3D%26ved%3D0ahUKEwiBreKBw9PSAhWHaRQKHXvOCdEQjRwIBw%26url%3Dhttps://fr.pinterest.com/explore/jeux-coop%C3%A9ratifs/%26bvm%3Dbv.149397726,d.ZGg%26psig%3DAFQjCNGPSuWnz1pxqaHU32YTSbO4_nywpQ%26ust%3D1489495916082222&amp;bvm=bv.149397726,d.ZGg&amp;psig=AFQjCNGPSuWnz1pxqaHU32YTSbO4_nywpQ&amp;ust=1489495916082222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csf.fr/jcms/lead_41053/les-avantages-partenai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eb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19954" y="1174491"/>
            <a:ext cx="8152092" cy="1691211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4686A"/>
                </a:solidFill>
              </a:rPr>
              <a:t>Coopération entre </a:t>
            </a:r>
            <a:r>
              <a:rPr lang="fr-FR" sz="3200" b="1" dirty="0">
                <a:solidFill>
                  <a:srgbClr val="04686A"/>
                </a:solidFill>
              </a:rPr>
              <a:t>communes à travers leur Opération de Développement Rural </a:t>
            </a:r>
            <a:endParaRPr lang="fr-BE" sz="3200" b="1" dirty="0">
              <a:solidFill>
                <a:srgbClr val="04686A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045756"/>
            <a:ext cx="9144000" cy="1655762"/>
          </a:xfrm>
        </p:spPr>
        <p:txBody>
          <a:bodyPr/>
          <a:lstStyle/>
          <a:p>
            <a:r>
              <a:rPr lang="fr-FR" sz="2600" dirty="0">
                <a:solidFill>
                  <a:srgbClr val="04686A"/>
                </a:solidFill>
              </a:rPr>
              <a:t>Etat</a:t>
            </a:r>
            <a:r>
              <a:rPr lang="fr-FR" dirty="0">
                <a:solidFill>
                  <a:srgbClr val="04686A"/>
                </a:solidFill>
              </a:rPr>
              <a:t> des lieux et </a:t>
            </a:r>
            <a:r>
              <a:rPr lang="fr-FR" dirty="0" smtClean="0">
                <a:solidFill>
                  <a:srgbClr val="04686A"/>
                </a:solidFill>
              </a:rPr>
              <a:t>perspectives</a:t>
            </a:r>
            <a:endParaRPr lang="fr-BE" dirty="0">
              <a:solidFill>
                <a:srgbClr val="04686A"/>
              </a:solidFill>
            </a:endParaRPr>
          </a:p>
        </p:txBody>
      </p:sp>
      <p:pic>
        <p:nvPicPr>
          <p:cNvPr id="4" name="Image 10" descr="C:\Users\Cécile\AppData\Local\Temp\Temp1_uLIEGE_Gembloux_AgroBioTech_Logo_RVB_pos_@2x.zip\uLIEGE_Gembloux_AgroBioTech_Logo_CMJN_p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" y="248261"/>
            <a:ext cx="2600601" cy="108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49" y="391855"/>
            <a:ext cx="2232083" cy="57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265711" y="4039439"/>
            <a:ext cx="6481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4686A"/>
                </a:solidFill>
                <a:latin typeface="+mj-lt"/>
              </a:rPr>
              <a:t>Cécile BRULARD</a:t>
            </a:r>
          </a:p>
          <a:p>
            <a:endParaRPr lang="fr-FR" sz="1600" dirty="0" smtClean="0">
              <a:solidFill>
                <a:srgbClr val="04686A"/>
              </a:solidFill>
              <a:latin typeface="+mj-lt"/>
            </a:endParaRPr>
          </a:p>
          <a:p>
            <a:r>
              <a:rPr lang="fr-FR" sz="1600" dirty="0" smtClean="0">
                <a:solidFill>
                  <a:srgbClr val="04686A"/>
                </a:solidFill>
                <a:latin typeface="+mj-lt"/>
              </a:rPr>
              <a:t>Cellule d’Analyse et de Prospective en matière de Ruralité</a:t>
            </a:r>
          </a:p>
          <a:p>
            <a:r>
              <a:rPr lang="fr-FR" sz="1600" dirty="0" smtClean="0">
                <a:solidFill>
                  <a:srgbClr val="04686A"/>
                </a:solidFill>
                <a:latin typeface="+mj-lt"/>
              </a:rPr>
              <a:t>Gembloux Agro Bio Tech - </a:t>
            </a:r>
            <a:r>
              <a:rPr lang="fr-FR" sz="1600" dirty="0" err="1" smtClean="0">
                <a:solidFill>
                  <a:srgbClr val="04686A"/>
                </a:solidFill>
                <a:latin typeface="+mj-lt"/>
              </a:rPr>
              <a:t>ULiège</a:t>
            </a:r>
            <a:endParaRPr lang="fr-BE" sz="1600" dirty="0">
              <a:solidFill>
                <a:srgbClr val="04686A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89090" y="5735393"/>
            <a:ext cx="8393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tx2"/>
                </a:solidFill>
                <a:latin typeface="+mj-lt"/>
              </a:rPr>
              <a:t>S</a:t>
            </a: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éminaire</a:t>
            </a:r>
            <a:r>
              <a:rPr lang="fr-FR" sz="1600" dirty="0">
                <a:solidFill>
                  <a:schemeClr val="tx2"/>
                </a:solidFill>
                <a:latin typeface="+mj-lt"/>
              </a:rPr>
              <a:t> « Vivre la ruralité : comment l’imaginer ? </a:t>
            </a: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» organisé par le CESE Wallonie </a:t>
            </a:r>
          </a:p>
          <a:p>
            <a:pPr algn="ctr"/>
            <a:r>
              <a:rPr lang="fr-FR" sz="1600" dirty="0" smtClean="0">
                <a:solidFill>
                  <a:schemeClr val="tx2"/>
                </a:solidFill>
                <a:latin typeface="+mj-lt"/>
              </a:rPr>
              <a:t>9 juin 2023</a:t>
            </a:r>
            <a:endParaRPr lang="fr-BE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Organigramme : Processus 11"/>
          <p:cNvSpPr/>
          <p:nvPr/>
        </p:nvSpPr>
        <p:spPr>
          <a:xfrm rot="10800000">
            <a:off x="11503701" y="874601"/>
            <a:ext cx="82048" cy="2160000"/>
          </a:xfrm>
          <a:prstGeom prst="flowChartProcess">
            <a:avLst/>
          </a:prstGeom>
          <a:solidFill>
            <a:srgbClr val="ABC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orme en L 10"/>
          <p:cNvSpPr/>
          <p:nvPr/>
        </p:nvSpPr>
        <p:spPr>
          <a:xfrm>
            <a:off x="633046" y="1899136"/>
            <a:ext cx="144000" cy="4500000"/>
          </a:xfrm>
          <a:prstGeom prst="corner">
            <a:avLst/>
          </a:prstGeom>
          <a:solidFill>
            <a:srgbClr val="0468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Organigramme : Processus 12"/>
          <p:cNvSpPr/>
          <p:nvPr/>
        </p:nvSpPr>
        <p:spPr>
          <a:xfrm rot="10800000" flipH="1">
            <a:off x="634710" y="6326456"/>
            <a:ext cx="3600000" cy="90000"/>
          </a:xfrm>
          <a:prstGeom prst="flowChartProcess">
            <a:avLst/>
          </a:prstGeom>
          <a:solidFill>
            <a:srgbClr val="046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468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/>
          <p:nvPr>
            <p:extLst/>
          </p:nvPr>
        </p:nvGraphicFramePr>
        <p:xfrm>
          <a:off x="568960" y="1637211"/>
          <a:ext cx="6432731" cy="386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476004" y="2841888"/>
            <a:ext cx="1812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>
                <a:latin typeface="+mj-lt"/>
              </a:rPr>
              <a:t>Voies lentes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>
                <a:latin typeface="+mj-lt"/>
              </a:rPr>
              <a:t>Complexe sportif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400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76004" y="3993338"/>
            <a:ext cx="2753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smtClean="0">
                <a:latin typeface="+mj-lt"/>
              </a:rPr>
              <a:t>Marché </a:t>
            </a:r>
            <a:r>
              <a:rPr lang="fr-BE" sz="1400" dirty="0">
                <a:latin typeface="+mj-lt"/>
              </a:rPr>
              <a:t>du terroir « tournant »</a:t>
            </a:r>
          </a:p>
          <a:p>
            <a:endParaRPr lang="fr-BE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400" dirty="0">
              <a:latin typeface="+mj-lt"/>
            </a:endParaRPr>
          </a:p>
        </p:txBody>
      </p:sp>
      <p:graphicFrame>
        <p:nvGraphicFramePr>
          <p:cNvPr id="11" name="Graphique 10"/>
          <p:cNvGraphicFramePr/>
          <p:nvPr>
            <p:extLst/>
          </p:nvPr>
        </p:nvGraphicFramePr>
        <p:xfrm>
          <a:off x="8438842" y="1724922"/>
          <a:ext cx="3672408" cy="27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8690870" y="518764"/>
            <a:ext cx="316835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700" i="1" dirty="0" smtClean="0"/>
              <a:t>« Projet </a:t>
            </a:r>
            <a:r>
              <a:rPr lang="fr-BE" sz="1700" i="1" dirty="0" err="1" smtClean="0"/>
              <a:t>transcommunal</a:t>
            </a:r>
            <a:r>
              <a:rPr lang="fr-BE" sz="1700" i="1" dirty="0" smtClean="0"/>
              <a:t> en cours </a:t>
            </a:r>
            <a:r>
              <a:rPr lang="fr-BE" sz="1700" i="1" dirty="0"/>
              <a:t>de réflexion </a:t>
            </a:r>
            <a:r>
              <a:rPr lang="fr-BE" sz="1700" i="1" dirty="0" smtClean="0"/>
              <a:t>? » </a:t>
            </a:r>
          </a:p>
          <a:p>
            <a:pPr algn="ctr"/>
            <a:r>
              <a:rPr lang="fr-BE" sz="1700" i="1" dirty="0" smtClean="0"/>
              <a:t>(</a:t>
            </a:r>
            <a:r>
              <a:rPr lang="fr-BE" sz="1700" i="1" dirty="0"/>
              <a:t>n =21)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469965" y="4580489"/>
            <a:ext cx="36101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400" dirty="0">
                <a:latin typeface="+mj-lt"/>
              </a:rPr>
              <a:t>Voies lentes (piétonnes ou cyclopédestres)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400" dirty="0">
                <a:latin typeface="+mj-lt"/>
              </a:rPr>
              <a:t>Aménagements d’un site touristique (abords fluviaux)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400" dirty="0">
                <a:latin typeface="+mj-lt"/>
              </a:rPr>
              <a:t>Halle agricole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400" dirty="0">
                <a:latin typeface="+mj-lt"/>
              </a:rPr>
              <a:t>Atelier rural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400" dirty="0" smtClean="0">
                <a:latin typeface="+mj-lt"/>
              </a:rPr>
              <a:t>Maison multi-service </a:t>
            </a:r>
            <a:endParaRPr lang="fr-BE" sz="14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BE" sz="1400" dirty="0"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71981" y="518764"/>
            <a:ext cx="32885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700" i="1" dirty="0" smtClean="0"/>
              <a:t>« Des projets du PCDR ont-ils déjà été menés en association avec d’autres communes ? »</a:t>
            </a:r>
          </a:p>
          <a:p>
            <a:pPr algn="ctr"/>
            <a:r>
              <a:rPr lang="fr-BE" sz="1700" i="1" dirty="0" smtClean="0"/>
              <a:t> (</a:t>
            </a:r>
            <a:r>
              <a:rPr lang="fr-BE" sz="1700" i="1" dirty="0"/>
              <a:t>n=21)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1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Graphic spid="11" grpId="0">
        <p:bldAsOne/>
      </p:bldGraphic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2477" t="2623" r="12094" b="1330"/>
          <a:stretch/>
        </p:blipFill>
        <p:spPr>
          <a:xfrm>
            <a:off x="1303699" y="175556"/>
            <a:ext cx="9225482" cy="6607913"/>
          </a:xfrm>
          <a:prstGeom prst="rect">
            <a:avLst/>
          </a:prstGeom>
        </p:spPr>
      </p:pic>
      <p:graphicFrame>
        <p:nvGraphicFramePr>
          <p:cNvPr id="8" name="Graphique 7"/>
          <p:cNvGraphicFramePr/>
          <p:nvPr>
            <p:extLst/>
          </p:nvPr>
        </p:nvGraphicFramePr>
        <p:xfrm>
          <a:off x="6122126" y="2495550"/>
          <a:ext cx="2040799" cy="142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phique 8"/>
          <p:cNvGraphicFramePr/>
          <p:nvPr>
            <p:extLst/>
          </p:nvPr>
        </p:nvGraphicFramePr>
        <p:xfrm>
          <a:off x="6873772" y="760904"/>
          <a:ext cx="2040799" cy="142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phique 9"/>
          <p:cNvGraphicFramePr/>
          <p:nvPr>
            <p:extLst/>
          </p:nvPr>
        </p:nvGraphicFramePr>
        <p:xfrm>
          <a:off x="8526779" y="910591"/>
          <a:ext cx="2040799" cy="142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Graphique 5"/>
          <p:cNvGraphicFramePr/>
          <p:nvPr>
            <p:extLst/>
          </p:nvPr>
        </p:nvGraphicFramePr>
        <p:xfrm>
          <a:off x="3212375" y="2056206"/>
          <a:ext cx="2040799" cy="142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605261" y="3452235"/>
            <a:ext cx="2870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1 projet de liaison voies lentes</a:t>
            </a:r>
            <a:endParaRPr lang="fr-BE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501189" y="4611425"/>
            <a:ext cx="3128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2 projets de liaison voies lentes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1 Complexe sportif et associatif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1 Maison Parc Naturel</a:t>
            </a:r>
            <a:endParaRPr lang="fr-BE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348412" y="383381"/>
            <a:ext cx="3093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2 projets de liaison voies lentes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1 Complexe polyvalent</a:t>
            </a:r>
          </a:p>
        </p:txBody>
      </p:sp>
      <p:graphicFrame>
        <p:nvGraphicFramePr>
          <p:cNvPr id="13" name="Graphique 12"/>
          <p:cNvGraphicFramePr/>
          <p:nvPr>
            <p:extLst/>
          </p:nvPr>
        </p:nvGraphicFramePr>
        <p:xfrm>
          <a:off x="5101726" y="506288"/>
          <a:ext cx="2040799" cy="142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5656296" y="460363"/>
            <a:ext cx="2870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1 projet de liaison voies lentes</a:t>
            </a:r>
            <a:endParaRPr lang="fr-BE" sz="1400" dirty="0"/>
          </a:p>
        </p:txBody>
      </p:sp>
      <p:graphicFrame>
        <p:nvGraphicFramePr>
          <p:cNvPr id="15" name="Graphique 14"/>
          <p:cNvGraphicFramePr/>
          <p:nvPr>
            <p:extLst/>
          </p:nvPr>
        </p:nvGraphicFramePr>
        <p:xfrm>
          <a:off x="-189574" y="175556"/>
          <a:ext cx="3519254" cy="341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14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6" grpId="0">
        <p:bldAsOne/>
      </p:bldGraphic>
      <p:bldP spid="2" grpId="0"/>
      <p:bldP spid="11" grpId="0"/>
      <p:bldP spid="12" grpId="0"/>
      <p:bldGraphic spid="13" grpId="0">
        <p:bldAsOne/>
      </p:bldGraphic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F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Projet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transcommunal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: ça vous parle ?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fr-FR" dirty="0" smtClean="0">
                <a:solidFill>
                  <a:srgbClr val="04686A"/>
                </a:solidFill>
              </a:rPr>
              <a:t>Freins ?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Besoins en vue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d’intensifier la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transcommunalité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via les ODR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F"/>
            </a:pPr>
            <a:endParaRPr lang="fr-BE" dirty="0"/>
          </a:p>
        </p:txBody>
      </p:sp>
      <p:graphicFrame>
        <p:nvGraphicFramePr>
          <p:cNvPr id="4" name="Diagramme 3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62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913021" y="1720516"/>
            <a:ext cx="1684421" cy="221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8061158" y="3128211"/>
            <a:ext cx="3826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14% 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dirty="0" smtClean="0"/>
              <a:t>Autres </a:t>
            </a:r>
            <a:r>
              <a:rPr lang="fr-FR" dirty="0" smtClean="0"/>
              <a:t>projets à financer et capacités budgétaires limitées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24</a:t>
            </a:r>
            <a:r>
              <a:rPr lang="fr-FR" dirty="0" smtClean="0"/>
              <a:t>% </a:t>
            </a:r>
            <a:r>
              <a:rPr lang="fr-FR" dirty="0" smtClean="0"/>
              <a:t>: Pas </a:t>
            </a:r>
            <a:r>
              <a:rPr lang="fr-FR" dirty="0" smtClean="0"/>
              <a:t>de fiche-projet </a:t>
            </a:r>
            <a:r>
              <a:rPr lang="fr-FR" dirty="0" err="1" smtClean="0"/>
              <a:t>transco</a:t>
            </a:r>
            <a:r>
              <a:rPr lang="fr-FR" dirty="0" smtClean="0"/>
              <a:t>. dans le </a:t>
            </a:r>
            <a:r>
              <a:rPr lang="fr-FR" dirty="0" smtClean="0"/>
              <a:t>PCDR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19%  : Détachement du territoire </a:t>
            </a:r>
            <a:r>
              <a:rPr lang="fr-FR" dirty="0" smtClean="0"/>
              <a:t>voisin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400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ochers - Musée protestant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59" y="5287500"/>
            <a:ext cx="1178560" cy="1701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me 1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52401" y="959271"/>
            <a:ext cx="4448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29% </a:t>
            </a:r>
            <a:r>
              <a:rPr lang="fr-FR" dirty="0"/>
              <a:t>: nécessité PCDR valide, synchronisation difficile </a:t>
            </a:r>
            <a:r>
              <a:rPr lang="fr-FR" dirty="0" smtClean="0"/>
              <a:t>(temporalité), </a:t>
            </a:r>
            <a:r>
              <a:rPr lang="fr-FR" dirty="0"/>
              <a:t>projet repris explicitement dans le PCDR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Cumul d’inertie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19% </a:t>
            </a:r>
            <a:r>
              <a:rPr lang="fr-FR" dirty="0" smtClean="0"/>
              <a:t>: Processus </a:t>
            </a:r>
            <a:r>
              <a:rPr lang="fr-FR" dirty="0"/>
              <a:t>communal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</p:txBody>
      </p:sp>
      <p:graphicFrame>
        <p:nvGraphicFramePr>
          <p:cNvPr id="6" name="Graphique 5"/>
          <p:cNvGraphicFramePr/>
          <p:nvPr>
            <p:extLst/>
          </p:nvPr>
        </p:nvGraphicFramePr>
        <p:xfrm>
          <a:off x="-373941" y="2676203"/>
          <a:ext cx="5054225" cy="356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14</a:t>
            </a:fld>
            <a:endParaRPr lang="fr-BE"/>
          </a:p>
        </p:txBody>
      </p:sp>
      <p:sp>
        <p:nvSpPr>
          <p:cNvPr id="8" name="ZoneTexte 1"/>
          <p:cNvSpPr txBox="1"/>
          <p:nvPr/>
        </p:nvSpPr>
        <p:spPr>
          <a:xfrm>
            <a:off x="3679563" y="3301982"/>
            <a:ext cx="2880320" cy="13681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b="1" u="sng" dirty="0" smtClean="0">
                <a:solidFill>
                  <a:schemeClr val="accent1">
                    <a:lumMod val="75000"/>
                  </a:schemeClr>
                </a:solidFill>
              </a:rPr>
              <a:t>Conditions  </a:t>
            </a:r>
            <a:r>
              <a:rPr lang="fr-BE" sz="1200" dirty="0" smtClean="0">
                <a:solidFill>
                  <a:schemeClr val="accent1">
                    <a:lumMod val="75000"/>
                  </a:schemeClr>
                </a:solidFill>
              </a:rPr>
              <a:t>(non nécessairement cumulées) </a:t>
            </a:r>
            <a:r>
              <a:rPr lang="fr-BE" sz="1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200" dirty="0" smtClean="0">
                <a:solidFill>
                  <a:schemeClr val="accent1">
                    <a:lumMod val="75000"/>
                  </a:schemeClr>
                </a:solidFill>
              </a:rPr>
              <a:t>Si (très) petites entités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200" dirty="0" smtClean="0">
                <a:solidFill>
                  <a:schemeClr val="accent1">
                    <a:lumMod val="75000"/>
                  </a:schemeClr>
                </a:solidFill>
              </a:rPr>
              <a:t>Si participation structure(s) </a:t>
            </a:r>
            <a:r>
              <a:rPr lang="fr-BE" sz="1200" dirty="0" err="1" smtClean="0">
                <a:solidFill>
                  <a:schemeClr val="accent1">
                    <a:lumMod val="75000"/>
                  </a:schemeClr>
                </a:solidFill>
              </a:rPr>
              <a:t>transommunale</a:t>
            </a:r>
            <a:r>
              <a:rPr lang="fr-BE" sz="1200" dirty="0" smtClean="0">
                <a:solidFill>
                  <a:schemeClr val="accent1">
                    <a:lumMod val="75000"/>
                  </a:schemeClr>
                </a:solidFill>
              </a:rPr>
              <a:t>(s) existante(s)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200" dirty="0" smtClean="0">
                <a:solidFill>
                  <a:schemeClr val="accent1">
                    <a:lumMod val="75000"/>
                  </a:schemeClr>
                </a:solidFill>
              </a:rPr>
              <a:t>Si conscience de cette possibilité et de l’intérêt de le faire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200" dirty="0" smtClean="0">
                <a:solidFill>
                  <a:schemeClr val="accent1">
                    <a:lumMod val="75000"/>
                  </a:schemeClr>
                </a:solidFill>
              </a:rPr>
              <a:t>Si un agent </a:t>
            </a:r>
            <a:r>
              <a:rPr lang="fr-BE" sz="1200" dirty="0" err="1" smtClean="0">
                <a:solidFill>
                  <a:schemeClr val="accent1">
                    <a:lumMod val="75000"/>
                  </a:schemeClr>
                </a:solidFill>
              </a:rPr>
              <a:t>transcommunal</a:t>
            </a:r>
            <a:r>
              <a:rPr lang="fr-BE" sz="1200" dirty="0" smtClean="0">
                <a:solidFill>
                  <a:schemeClr val="accent1">
                    <a:lumMod val="75000"/>
                  </a:schemeClr>
                </a:solidFill>
              </a:rPr>
              <a:t> est mandaté </a:t>
            </a:r>
          </a:p>
          <a:p>
            <a:r>
              <a:rPr lang="fr-BE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B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29600" y="164283"/>
            <a:ext cx="4095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TEMOIGNAGE : </a:t>
            </a:r>
          </a:p>
          <a:p>
            <a:endParaRPr lang="fr-BE" sz="1400" i="1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BE" sz="1400" i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 Comment faire comprendre à la population que la commune investit dans une infrastructure implantée sur le territoire voisin alors que des travaux de voiries; par exemple, doivent être réalisés au sein de leur commune »</a:t>
            </a:r>
            <a:endParaRPr lang="fr-BE" sz="1400" i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765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8094579" y="1270941"/>
            <a:ext cx="4130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10% - </a:t>
            </a:r>
            <a:r>
              <a:rPr lang="fr-FR" dirty="0" smtClean="0"/>
              <a:t>Quid </a:t>
            </a:r>
            <a:r>
              <a:rPr lang="fr-FR" dirty="0" smtClean="0"/>
              <a:t>équité du partage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10% - Perte d’autonomie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10%- Risques de conflits</a:t>
            </a:r>
          </a:p>
          <a:p>
            <a:pPr lvl="1"/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15</a:t>
            </a:fld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7934325" y="2688974"/>
            <a:ext cx="40957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TEMOIGNAGE : </a:t>
            </a:r>
          </a:p>
          <a:p>
            <a:endParaRPr lang="fr-BE" sz="1400" i="1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BE" sz="1400" i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fr-BE" sz="140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les communes s’approprient les infrastructures implantées sur leur territoire »</a:t>
            </a:r>
          </a:p>
          <a:p>
            <a:endParaRPr lang="fr-BE" sz="1400" i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08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16</a:t>
            </a:fld>
            <a:endParaRPr lang="fr-BE"/>
          </a:p>
        </p:txBody>
      </p:sp>
      <p:grpSp>
        <p:nvGrpSpPr>
          <p:cNvPr id="5" name="Groupe 4"/>
          <p:cNvGrpSpPr/>
          <p:nvPr/>
        </p:nvGrpSpPr>
        <p:grpSpPr>
          <a:xfrm>
            <a:off x="5416109" y="796414"/>
            <a:ext cx="1524000" cy="1524000"/>
            <a:chOff x="3928533" y="342730"/>
            <a:chExt cx="1524000" cy="152400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6" name="Ellipse 5"/>
            <p:cNvSpPr/>
            <p:nvPr/>
          </p:nvSpPr>
          <p:spPr>
            <a:xfrm>
              <a:off x="3928533" y="342730"/>
              <a:ext cx="1524000" cy="1524000"/>
            </a:xfrm>
            <a:prstGeom prst="ellipse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/>
            <p:cNvSpPr txBox="1"/>
            <p:nvPr/>
          </p:nvSpPr>
          <p:spPr>
            <a:xfrm>
              <a:off x="3941341" y="565915"/>
              <a:ext cx="1511192" cy="1077630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kern="1200" dirty="0" smtClean="0"/>
                <a:t>Besoin de coopérer</a:t>
              </a:r>
              <a:endParaRPr lang="fr-FR" kern="1200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649204" y="501649"/>
            <a:ext cx="4399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71% </a:t>
            </a:r>
            <a:r>
              <a:rPr lang="fr-FR" dirty="0" smtClean="0"/>
              <a:t>:  </a:t>
            </a:r>
            <a:r>
              <a:rPr lang="fr-FR" dirty="0" smtClean="0"/>
              <a:t>Affinités humaines indispensables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52% </a:t>
            </a:r>
            <a:r>
              <a:rPr lang="fr-FR" dirty="0" smtClean="0"/>
              <a:t>: </a:t>
            </a:r>
            <a:r>
              <a:rPr lang="fr-FR" dirty="0" smtClean="0"/>
              <a:t>Nécessité </a:t>
            </a:r>
            <a:r>
              <a:rPr lang="fr-FR" dirty="0" smtClean="0"/>
              <a:t>d’aboutir à un consensus:  lieu d’implantation, budget, </a:t>
            </a:r>
            <a:r>
              <a:rPr lang="fr-FR" dirty="0" smtClean="0"/>
              <a:t>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Ce n’est pas une </a:t>
            </a:r>
            <a:r>
              <a:rPr lang="fr-FR" dirty="0" smtClean="0"/>
              <a:t>habitude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Convention à établir, gestion à établir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3164" y="2172246"/>
            <a:ext cx="3701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i="1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fr-FR" dirty="0" smtClean="0"/>
              <a:t>TEMOIGNAGE : </a:t>
            </a:r>
          </a:p>
          <a:p>
            <a:endParaRPr lang="fr-BE" dirty="0" smtClean="0"/>
          </a:p>
          <a:p>
            <a:r>
              <a:rPr lang="fr-BE" dirty="0" smtClean="0"/>
              <a:t>«</a:t>
            </a:r>
            <a:r>
              <a:rPr lang="fr-BE" dirty="0"/>
              <a:t> il faut que les politiques soient sur la même longueur d’onde, qu’ils travaillent ensemble vers un objectif commun, sans tirer la couverture sur soi »</a:t>
            </a:r>
          </a:p>
        </p:txBody>
      </p:sp>
    </p:spTree>
    <p:extLst>
      <p:ext uri="{BB962C8B-B14F-4D97-AF65-F5344CB8AC3E}">
        <p14:creationId xmlns:p14="http://schemas.microsoft.com/office/powerpoint/2010/main" val="161236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ésultat de recherche d'images pour &quot;partage&quot;"/>
          <p:cNvPicPr/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r="1526"/>
          <a:stretch/>
        </p:blipFill>
        <p:spPr bwMode="auto">
          <a:xfrm>
            <a:off x="838200" y="365125"/>
            <a:ext cx="10338214" cy="62978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F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Projet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transcommunal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: ça vous parle ?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Freins ?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fr-FR" dirty="0" smtClean="0">
                <a:solidFill>
                  <a:srgbClr val="04686A"/>
                </a:solidFill>
              </a:rPr>
              <a:t>Besoins identifiés en </a:t>
            </a:r>
            <a:r>
              <a:rPr lang="fr-FR" dirty="0">
                <a:solidFill>
                  <a:srgbClr val="04686A"/>
                </a:solidFill>
              </a:rPr>
              <a:t>vue </a:t>
            </a:r>
            <a:r>
              <a:rPr lang="fr-FR" dirty="0" smtClean="0">
                <a:solidFill>
                  <a:srgbClr val="04686A"/>
                </a:solidFill>
              </a:rPr>
              <a:t>d’intensifier la </a:t>
            </a:r>
            <a:r>
              <a:rPr lang="fr-FR" dirty="0" err="1" smtClean="0">
                <a:solidFill>
                  <a:srgbClr val="04686A"/>
                </a:solidFill>
              </a:rPr>
              <a:t>transcommunalité</a:t>
            </a:r>
            <a:r>
              <a:rPr lang="fr-FR" dirty="0" smtClean="0">
                <a:solidFill>
                  <a:srgbClr val="04686A"/>
                </a:solidFill>
              </a:rPr>
              <a:t> via les ODR</a:t>
            </a:r>
            <a:endParaRPr lang="fr-FR" dirty="0">
              <a:solidFill>
                <a:srgbClr val="04686A"/>
              </a:solidFill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17</a:t>
            </a:fld>
            <a:endParaRPr lang="fr-BE"/>
          </a:p>
        </p:txBody>
      </p:sp>
      <p:graphicFrame>
        <p:nvGraphicFramePr>
          <p:cNvPr id="6" name="Diagramme 5"/>
          <p:cNvGraphicFramePr/>
          <p:nvPr>
            <p:extLst/>
          </p:nvPr>
        </p:nvGraphicFramePr>
        <p:xfrm>
          <a:off x="3531809" y="3676649"/>
          <a:ext cx="2244724" cy="235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me 6"/>
          <p:cNvGraphicFramePr/>
          <p:nvPr>
            <p:extLst/>
          </p:nvPr>
        </p:nvGraphicFramePr>
        <p:xfrm>
          <a:off x="1109699" y="3676648"/>
          <a:ext cx="2244724" cy="235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me 7"/>
          <p:cNvGraphicFramePr/>
          <p:nvPr>
            <p:extLst/>
          </p:nvPr>
        </p:nvGraphicFramePr>
        <p:xfrm>
          <a:off x="8276015" y="3676647"/>
          <a:ext cx="2244724" cy="235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9" name="Diagramme 8"/>
          <p:cNvGraphicFramePr/>
          <p:nvPr>
            <p:extLst/>
          </p:nvPr>
        </p:nvGraphicFramePr>
        <p:xfrm>
          <a:off x="5903912" y="3762375"/>
          <a:ext cx="2244724" cy="227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421434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Résultat de recherche d'images pour &quot;partage&quot;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r="1526"/>
          <a:stretch/>
        </p:blipFill>
        <p:spPr bwMode="auto">
          <a:xfrm>
            <a:off x="838200" y="365125"/>
            <a:ext cx="10338214" cy="62978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2800" y="2104828"/>
            <a:ext cx="10515600" cy="4895850"/>
          </a:xfrm>
        </p:spPr>
        <p:txBody>
          <a:bodyPr>
            <a:normAutofit/>
          </a:bodyPr>
          <a:lstStyle/>
          <a:p>
            <a:r>
              <a:rPr lang="fr-FR" dirty="0" smtClean="0"/>
              <a:t>Intérêts </a:t>
            </a:r>
            <a:r>
              <a:rPr lang="fr-FR" dirty="0"/>
              <a:t>à mutualiser les ressources</a:t>
            </a:r>
          </a:p>
          <a:p>
            <a:endParaRPr lang="fr-FR" dirty="0" smtClean="0"/>
          </a:p>
          <a:p>
            <a:r>
              <a:rPr lang="fr-FR" dirty="0" smtClean="0"/>
              <a:t>Discours rassurant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18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767090" y="2104828"/>
            <a:ext cx="2160008" cy="162000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e 7"/>
          <p:cNvGrpSpPr/>
          <p:nvPr/>
        </p:nvGrpSpPr>
        <p:grpSpPr>
          <a:xfrm>
            <a:off x="886599" y="3610482"/>
            <a:ext cx="1997804" cy="628522"/>
            <a:chOff x="202025" y="1628350"/>
            <a:chExt cx="1997804" cy="628522"/>
          </a:xfrm>
        </p:grpSpPr>
        <p:sp>
          <p:nvSpPr>
            <p:cNvPr id="9" name="Rectangle 8"/>
            <p:cNvSpPr/>
            <p:nvPr/>
          </p:nvSpPr>
          <p:spPr>
            <a:xfrm>
              <a:off x="202025" y="1628350"/>
              <a:ext cx="1997804" cy="628522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oneTexte 9"/>
            <p:cNvSpPr txBox="1"/>
            <p:nvPr/>
          </p:nvSpPr>
          <p:spPr>
            <a:xfrm>
              <a:off x="202025" y="1628350"/>
              <a:ext cx="1997804" cy="628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/>
                <a:t>SENSIBILISER</a:t>
              </a:r>
              <a:endParaRPr lang="fr-FR" sz="2200" kern="1200" dirty="0"/>
            </a:p>
          </p:txBody>
        </p:sp>
      </p:grp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Besoins : </a:t>
            </a:r>
            <a:endParaRPr lang="fr-BE" dirty="0"/>
          </a:p>
        </p:txBody>
      </p:sp>
      <p:pic>
        <p:nvPicPr>
          <p:cNvPr id="12" name="Picture 4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95" y="2522533"/>
            <a:ext cx="2667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ésultat de recherche d'images pour &quot;coopération dessin&quot;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911" y="229924"/>
            <a:ext cx="2335510" cy="35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5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Résultat de recherche d'images pour &quot;partage&quot;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r="1526"/>
          <a:stretch/>
        </p:blipFill>
        <p:spPr bwMode="auto">
          <a:xfrm>
            <a:off x="838200" y="365125"/>
            <a:ext cx="10338214" cy="62978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2800" y="2104828"/>
            <a:ext cx="10515600" cy="4895850"/>
          </a:xfrm>
        </p:spPr>
        <p:txBody>
          <a:bodyPr>
            <a:normAutofit/>
          </a:bodyPr>
          <a:lstStyle/>
          <a:p>
            <a:r>
              <a:rPr lang="fr-FR" dirty="0" smtClean="0"/>
              <a:t>Initier la coopération </a:t>
            </a:r>
            <a:r>
              <a:rPr lang="fr-FR" dirty="0" smtClean="0">
                <a:sym typeface="Wingdings" panose="05000000000000000000" pitchFamily="2" charset="2"/>
              </a:rPr>
              <a:t> Qui?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Organiser l’initiation </a:t>
            </a:r>
            <a:r>
              <a:rPr lang="fr-FR" dirty="0" smtClean="0">
                <a:sym typeface="Wingdings" panose="05000000000000000000" pitchFamily="2" charset="2"/>
              </a:rPr>
              <a:t> Comment?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19</a:t>
            </a:fld>
            <a:endParaRPr lang="fr-BE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Besoins : </a:t>
            </a:r>
            <a:endParaRPr lang="fr-BE" dirty="0"/>
          </a:p>
        </p:txBody>
      </p:sp>
      <p:sp>
        <p:nvSpPr>
          <p:cNvPr id="15" name="Rectangle 14"/>
          <p:cNvSpPr/>
          <p:nvPr/>
        </p:nvSpPr>
        <p:spPr>
          <a:xfrm>
            <a:off x="709279" y="1972208"/>
            <a:ext cx="2160008" cy="162000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e 15"/>
          <p:cNvGrpSpPr/>
          <p:nvPr/>
        </p:nvGrpSpPr>
        <p:grpSpPr>
          <a:xfrm>
            <a:off x="868947" y="3500524"/>
            <a:ext cx="1997804" cy="628522"/>
            <a:chOff x="202025" y="1628350"/>
            <a:chExt cx="1997804" cy="628522"/>
          </a:xfrm>
        </p:grpSpPr>
        <p:sp>
          <p:nvSpPr>
            <p:cNvPr id="17" name="Rectangle 16"/>
            <p:cNvSpPr/>
            <p:nvPr/>
          </p:nvSpPr>
          <p:spPr>
            <a:xfrm>
              <a:off x="202025" y="1628350"/>
              <a:ext cx="1997804" cy="628522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ZoneTexte 17"/>
            <p:cNvSpPr txBox="1"/>
            <p:nvPr/>
          </p:nvSpPr>
          <p:spPr>
            <a:xfrm>
              <a:off x="202025" y="1628350"/>
              <a:ext cx="1997804" cy="628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/>
                <a:t>INITIER</a:t>
              </a:r>
              <a:endParaRPr lang="fr-FR" sz="22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7076127" y="2046832"/>
            <a:ext cx="47611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Mandataires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Organismes accompagnateurs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Dynamiques </a:t>
            </a:r>
            <a:r>
              <a:rPr lang="fr-FR" dirty="0" err="1"/>
              <a:t>supracommunales</a:t>
            </a:r>
            <a:r>
              <a:rPr lang="fr-FR" dirty="0"/>
              <a:t> (PN, GAL, …)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Citoyens  </a:t>
            </a:r>
          </a:p>
        </p:txBody>
      </p:sp>
      <p:graphicFrame>
        <p:nvGraphicFramePr>
          <p:cNvPr id="19" name="Graphique 18"/>
          <p:cNvGraphicFramePr/>
          <p:nvPr/>
        </p:nvGraphicFramePr>
        <p:xfrm>
          <a:off x="9489618" y="658430"/>
          <a:ext cx="2879725" cy="179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5741313" y="413243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Réunions </a:t>
            </a:r>
            <a:r>
              <a:rPr lang="fr-FR" dirty="0" smtClean="0"/>
              <a:t>inter-CLDR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 smtClean="0"/>
              <a:t>Groupe </a:t>
            </a:r>
            <a:r>
              <a:rPr lang="fr-FR" dirty="0"/>
              <a:t>de travail </a:t>
            </a:r>
            <a:r>
              <a:rPr lang="fr-FR" dirty="0" err="1"/>
              <a:t>transcommunal</a:t>
            </a:r>
            <a:endParaRPr lang="fr-FR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Valorisation systématique de diagnostics </a:t>
            </a:r>
            <a:r>
              <a:rPr lang="fr-FR" dirty="0" err="1"/>
              <a:t>supracommunaux</a:t>
            </a:r>
            <a:endParaRPr lang="fr-FR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Analyse issue du croisement entre PCDR voisins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72193" y="713908"/>
            <a:ext cx="256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accent1">
                    <a:lumMod val="50000"/>
                  </a:schemeClr>
                </a:solidFill>
              </a:rPr>
              <a:t>« Qui peut initier le projet </a:t>
            </a:r>
            <a:r>
              <a:rPr lang="fr-FR" sz="1200" i="1" dirty="0" err="1" smtClean="0">
                <a:solidFill>
                  <a:schemeClr val="accent1">
                    <a:lumMod val="50000"/>
                  </a:schemeClr>
                </a:solidFill>
              </a:rPr>
              <a:t>transcommunal</a:t>
            </a:r>
            <a:r>
              <a:rPr lang="fr-FR" sz="1200" i="1" dirty="0" smtClean="0">
                <a:solidFill>
                  <a:schemeClr val="accent1">
                    <a:lumMod val="50000"/>
                  </a:schemeClr>
                </a:solidFill>
              </a:rPr>
              <a:t> ?</a:t>
            </a:r>
            <a:endParaRPr lang="fr-BE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6430946" y="2793442"/>
            <a:ext cx="5650523" cy="3446585"/>
            <a:chOff x="5751095" y="2755231"/>
            <a:chExt cx="6440905" cy="3850105"/>
          </a:xfrm>
        </p:grpSpPr>
        <p:pic>
          <p:nvPicPr>
            <p:cNvPr id="4" name="Image 3" descr="C:\Users\ULg Gembloux\Documents\Capru_2016-2017\Prospective  suite\Méthodo-échantillon\carte_n25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8" t="31290" r="7143" b="33415"/>
            <a:stretch/>
          </p:blipFill>
          <p:spPr bwMode="auto">
            <a:xfrm>
              <a:off x="5751095" y="2755231"/>
              <a:ext cx="6440905" cy="38501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751095" y="4381876"/>
              <a:ext cx="2286000" cy="2009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8055" y="871031"/>
            <a:ext cx="10515600" cy="4351338"/>
          </a:xfrm>
        </p:spPr>
        <p:txBody>
          <a:bodyPr/>
          <a:lstStyle/>
          <a:p>
            <a:endParaRPr lang="fr-FR" dirty="0" smtClean="0"/>
          </a:p>
          <a:p>
            <a:pPr>
              <a:buClr>
                <a:srgbClr val="04686A"/>
              </a:buClr>
              <a:buFont typeface="Wingdings" panose="05000000000000000000" pitchFamily="2" charset="2"/>
              <a:buChar char="F"/>
            </a:pPr>
            <a:r>
              <a:rPr lang="fr-FR" dirty="0" smtClean="0">
                <a:solidFill>
                  <a:srgbClr val="04686A"/>
                </a:solidFill>
              </a:rPr>
              <a:t>Projet </a:t>
            </a:r>
            <a:r>
              <a:rPr lang="fr-FR" dirty="0" err="1">
                <a:solidFill>
                  <a:srgbClr val="04686A"/>
                </a:solidFill>
              </a:rPr>
              <a:t>transcommunal</a:t>
            </a:r>
            <a:r>
              <a:rPr lang="fr-FR" dirty="0">
                <a:solidFill>
                  <a:srgbClr val="04686A"/>
                </a:solidFill>
              </a:rPr>
              <a:t> : ça vous parle ?</a:t>
            </a:r>
          </a:p>
          <a:p>
            <a:pPr>
              <a:buClr>
                <a:srgbClr val="04686A"/>
              </a:buClr>
              <a:buFont typeface="Wingdings" panose="05000000000000000000" pitchFamily="2" charset="2"/>
              <a:buChar char="F"/>
            </a:pPr>
            <a:r>
              <a:rPr lang="fr-FR" dirty="0" smtClean="0">
                <a:solidFill>
                  <a:srgbClr val="04686A"/>
                </a:solidFill>
              </a:rPr>
              <a:t>Freins ? </a:t>
            </a:r>
            <a:endParaRPr lang="fr-FR" dirty="0">
              <a:solidFill>
                <a:srgbClr val="04686A"/>
              </a:solidFill>
            </a:endParaRPr>
          </a:p>
          <a:p>
            <a:pPr>
              <a:buClr>
                <a:srgbClr val="04686A"/>
              </a:buClr>
              <a:buFont typeface="Wingdings" panose="05000000000000000000" pitchFamily="2" charset="2"/>
              <a:buChar char="F"/>
            </a:pPr>
            <a:r>
              <a:rPr lang="fr-FR" dirty="0" smtClean="0">
                <a:solidFill>
                  <a:srgbClr val="04686A"/>
                </a:solidFill>
              </a:rPr>
              <a:t>Besoins en </a:t>
            </a:r>
            <a:r>
              <a:rPr lang="fr-FR" dirty="0">
                <a:solidFill>
                  <a:srgbClr val="04686A"/>
                </a:solidFill>
              </a:rPr>
              <a:t>vue </a:t>
            </a:r>
            <a:r>
              <a:rPr lang="fr-FR" dirty="0" smtClean="0">
                <a:solidFill>
                  <a:srgbClr val="04686A"/>
                </a:solidFill>
              </a:rPr>
              <a:t>d’intensifier </a:t>
            </a:r>
            <a:r>
              <a:rPr lang="fr-FR" dirty="0">
                <a:solidFill>
                  <a:srgbClr val="04686A"/>
                </a:solidFill>
              </a:rPr>
              <a:t>la </a:t>
            </a:r>
            <a:r>
              <a:rPr lang="fr-FR" dirty="0" err="1" smtClean="0">
                <a:solidFill>
                  <a:srgbClr val="04686A"/>
                </a:solidFill>
              </a:rPr>
              <a:t>transcommunalité</a:t>
            </a:r>
            <a:r>
              <a:rPr lang="fr-FR" dirty="0" smtClean="0">
                <a:solidFill>
                  <a:srgbClr val="04686A"/>
                </a:solidFill>
              </a:rPr>
              <a:t> via les ODR ? </a:t>
            </a:r>
            <a:endParaRPr lang="fr-FR" dirty="0">
              <a:solidFill>
                <a:srgbClr val="04686A"/>
              </a:solidFill>
            </a:endParaRPr>
          </a:p>
          <a:p>
            <a:pPr>
              <a:buClr>
                <a:srgbClr val="04686A"/>
              </a:buClr>
              <a:buFont typeface="Wingdings" panose="05000000000000000000" pitchFamily="2" charset="2"/>
              <a:buChar char="F"/>
            </a:pPr>
            <a:endParaRPr lang="fr-FR" dirty="0" smtClean="0">
              <a:solidFill>
                <a:srgbClr val="04686A"/>
              </a:solidFill>
            </a:endParaRPr>
          </a:p>
          <a:p>
            <a:pPr marL="0" indent="0">
              <a:buNone/>
            </a:pPr>
            <a:r>
              <a:rPr lang="fr-BE" dirty="0"/>
              <a:t>Etude qualitative  </a:t>
            </a:r>
          </a:p>
          <a:p>
            <a:pPr marL="803275" lvl="2" indent="-441325"/>
            <a:r>
              <a:rPr lang="fr-FR" sz="1600" dirty="0"/>
              <a:t>Echanges organisés entre janvier et mars 2017</a:t>
            </a:r>
            <a:endParaRPr lang="fr-BE" sz="1600" dirty="0"/>
          </a:p>
          <a:p>
            <a:pPr marL="803275" lvl="2" indent="-441325"/>
            <a:r>
              <a:rPr lang="fr-BE" sz="1600" dirty="0"/>
              <a:t>n = 21 communes en ODR (soit 26% des communes en ODR au 1</a:t>
            </a:r>
            <a:r>
              <a:rPr lang="fr-BE" sz="1600" baseline="30000" dirty="0"/>
              <a:t>er</a:t>
            </a:r>
            <a:r>
              <a:rPr lang="fr-BE" sz="1600" dirty="0"/>
              <a:t> janvier 2017) </a:t>
            </a:r>
          </a:p>
          <a:p>
            <a:pPr marL="803275" lvl="2" indent="-441325"/>
            <a:r>
              <a:rPr lang="fr-BE" sz="1600" dirty="0"/>
              <a:t>Mandataire en charge du PCDR, président CLDR, agent communal en charge du PCDR </a:t>
            </a:r>
          </a:p>
          <a:p>
            <a:pPr marL="361950" lvl="2" indent="0">
              <a:buNone/>
            </a:pPr>
            <a:endParaRPr lang="fr-BE" sz="1600" dirty="0"/>
          </a:p>
          <a:p>
            <a:pPr>
              <a:buClr>
                <a:srgbClr val="04686A"/>
              </a:buClr>
              <a:buFont typeface="Wingdings" panose="05000000000000000000" pitchFamily="2" charset="2"/>
              <a:buChar char="F"/>
            </a:pPr>
            <a:endParaRPr lang="fr-BE" dirty="0">
              <a:solidFill>
                <a:srgbClr val="04686A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19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Résultat de recherche d'images pour &quot;partage&quot;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r="1526"/>
          <a:stretch/>
        </p:blipFill>
        <p:spPr bwMode="auto">
          <a:xfrm>
            <a:off x="838200" y="365125"/>
            <a:ext cx="10338214" cy="62978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2800" y="1460500"/>
            <a:ext cx="8550166" cy="4895850"/>
          </a:xfrm>
        </p:spPr>
        <p:txBody>
          <a:bodyPr>
            <a:normAutofit/>
          </a:bodyPr>
          <a:lstStyle/>
          <a:p>
            <a:r>
              <a:rPr lang="fr-FR" dirty="0" smtClean="0"/>
              <a:t>Les acteurs communaux se posent des questions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Les mécanismes de répartition des coûts et bénéfices ne sont pas connus de tous : </a:t>
            </a:r>
            <a:r>
              <a:rPr lang="fr-BE" dirty="0" smtClean="0"/>
              <a:t>29</a:t>
            </a:r>
            <a:r>
              <a:rPr lang="fr-BE" dirty="0"/>
              <a:t>%  </a:t>
            </a:r>
            <a:r>
              <a:rPr lang="fr-BE" dirty="0" smtClean="0"/>
              <a:t>disent </a:t>
            </a:r>
            <a:r>
              <a:rPr lang="fr-BE" dirty="0"/>
              <a:t>ne pas </a:t>
            </a:r>
            <a:r>
              <a:rPr lang="fr-BE" dirty="0" smtClean="0"/>
              <a:t>en connaitre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20</a:t>
            </a:fld>
            <a:endParaRPr lang="fr-BE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Besoins : </a:t>
            </a:r>
            <a:endParaRPr lang="fr-BE" dirty="0"/>
          </a:p>
        </p:txBody>
      </p:sp>
      <p:sp>
        <p:nvSpPr>
          <p:cNvPr id="22" name="Rectangle 21"/>
          <p:cNvSpPr/>
          <p:nvPr/>
        </p:nvSpPr>
        <p:spPr>
          <a:xfrm>
            <a:off x="2414199" y="1928880"/>
            <a:ext cx="564354" cy="1412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23" name="Graphique 22"/>
          <p:cNvGraphicFramePr/>
          <p:nvPr>
            <p:extLst/>
          </p:nvPr>
        </p:nvGraphicFramePr>
        <p:xfrm>
          <a:off x="4966788" y="3168869"/>
          <a:ext cx="6227379" cy="3370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257800" y="34443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i="1" dirty="0" smtClean="0">
                <a:solidFill>
                  <a:schemeClr val="bg1">
                    <a:lumMod val="50000"/>
                  </a:schemeClr>
                </a:solidFill>
              </a:rPr>
              <a:t>« Quelle </a:t>
            </a:r>
            <a:r>
              <a:rPr lang="fr-BE" i="1" dirty="0">
                <a:solidFill>
                  <a:schemeClr val="bg1">
                    <a:lumMod val="50000"/>
                  </a:schemeClr>
                </a:solidFill>
              </a:rPr>
              <a:t>instance de gestion adopteriez-vous préférentiellement pour gérer le projet </a:t>
            </a:r>
            <a:r>
              <a:rPr lang="fr-BE" i="1" dirty="0" err="1">
                <a:solidFill>
                  <a:schemeClr val="bg1">
                    <a:lumMod val="50000"/>
                  </a:schemeClr>
                </a:solidFill>
              </a:rPr>
              <a:t>transcommunal</a:t>
            </a:r>
            <a:r>
              <a:rPr lang="fr-BE" i="1" dirty="0">
                <a:solidFill>
                  <a:schemeClr val="bg1">
                    <a:lumMod val="50000"/>
                  </a:schemeClr>
                </a:solidFill>
              </a:rPr>
              <a:t>? </a:t>
            </a:r>
            <a:endParaRPr lang="fr-BE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0655" y="1825889"/>
            <a:ext cx="2157898" cy="1618426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Groupe 24"/>
          <p:cNvGrpSpPr/>
          <p:nvPr/>
        </p:nvGrpSpPr>
        <p:grpSpPr>
          <a:xfrm>
            <a:off x="936753" y="3410935"/>
            <a:ext cx="1995853" cy="627908"/>
            <a:chOff x="202923" y="1585046"/>
            <a:chExt cx="1995853" cy="627908"/>
          </a:xfrm>
        </p:grpSpPr>
        <p:sp>
          <p:nvSpPr>
            <p:cNvPr id="26" name="Rectangle 25"/>
            <p:cNvSpPr/>
            <p:nvPr/>
          </p:nvSpPr>
          <p:spPr>
            <a:xfrm>
              <a:off x="202923" y="1585046"/>
              <a:ext cx="1995853" cy="627908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ZoneTexte 26"/>
            <p:cNvSpPr txBox="1"/>
            <p:nvPr/>
          </p:nvSpPr>
          <p:spPr>
            <a:xfrm>
              <a:off x="202923" y="1585046"/>
              <a:ext cx="1995853" cy="627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/>
                <a:t>INFORMER, CADRER</a:t>
              </a:r>
              <a:endParaRPr lang="fr-FR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99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Résultat de recherche d'images pour &quot;partage&quot;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r="1526"/>
          <a:stretch/>
        </p:blipFill>
        <p:spPr bwMode="auto">
          <a:xfrm>
            <a:off x="838200" y="365125"/>
            <a:ext cx="10338214" cy="62978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2800" y="2104828"/>
            <a:ext cx="10515600" cy="4895850"/>
          </a:xfrm>
        </p:spPr>
        <p:txBody>
          <a:bodyPr>
            <a:normAutofit/>
          </a:bodyPr>
          <a:lstStyle/>
          <a:p>
            <a:r>
              <a:rPr lang="fr-FR" dirty="0" smtClean="0"/>
              <a:t>Souplesse administrative : </a:t>
            </a:r>
            <a:r>
              <a:rPr lang="fr-FR" dirty="0" smtClean="0"/>
              <a:t>adaptabilité </a:t>
            </a:r>
            <a:r>
              <a:rPr lang="fr-FR" dirty="0" smtClean="0"/>
              <a:t>selon les cas 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21</a:t>
            </a:fld>
            <a:endParaRPr lang="fr-BE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Besoins : </a:t>
            </a:r>
            <a:endParaRPr lang="fr-BE" dirty="0"/>
          </a:p>
        </p:txBody>
      </p:sp>
      <p:sp>
        <p:nvSpPr>
          <p:cNvPr id="12" name="Rectangle 11"/>
          <p:cNvSpPr/>
          <p:nvPr/>
        </p:nvSpPr>
        <p:spPr>
          <a:xfrm>
            <a:off x="838200" y="1690688"/>
            <a:ext cx="2160008" cy="162000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e 12"/>
          <p:cNvGrpSpPr/>
          <p:nvPr/>
        </p:nvGrpSpPr>
        <p:grpSpPr>
          <a:xfrm>
            <a:off x="997868" y="3219004"/>
            <a:ext cx="1997804" cy="628522"/>
            <a:chOff x="202025" y="1628350"/>
            <a:chExt cx="1997804" cy="628522"/>
          </a:xfrm>
        </p:grpSpPr>
        <p:sp>
          <p:nvSpPr>
            <p:cNvPr id="14" name="Rectangle 13"/>
            <p:cNvSpPr/>
            <p:nvPr/>
          </p:nvSpPr>
          <p:spPr>
            <a:xfrm>
              <a:off x="202025" y="1628350"/>
              <a:ext cx="1997804" cy="628522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oneTexte 14"/>
            <p:cNvSpPr txBox="1"/>
            <p:nvPr/>
          </p:nvSpPr>
          <p:spPr>
            <a:xfrm>
              <a:off x="202025" y="1628350"/>
              <a:ext cx="1997804" cy="628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/>
                <a:t>ADAPTER</a:t>
              </a:r>
              <a:endParaRPr lang="fr-FR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35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2" descr="Faciliter la coopération entre individus de profils différents – Catalysts  And 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65125"/>
            <a:ext cx="11130789" cy="611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76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xis Coupole de rechange TP5801-E clair 1 piè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7" t="15376" r="20553" b="12829"/>
          <a:stretch/>
        </p:blipFill>
        <p:spPr bwMode="auto">
          <a:xfrm>
            <a:off x="1065323" y="62141"/>
            <a:ext cx="9348187" cy="614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10+ Haute Autriche Illustrations, graphiques vectoriels libre de droits et 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r="5277"/>
          <a:stretch/>
        </p:blipFill>
        <p:spPr bwMode="auto">
          <a:xfrm>
            <a:off x="3341469" y="3737937"/>
            <a:ext cx="1621147" cy="143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5 600+ Wisconsin Illustrations, graphiques vectoriels libre de droits et  Clip Art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3" t="14961" r="17475" b="13527"/>
          <a:stretch/>
        </p:blipFill>
        <p:spPr bwMode="auto">
          <a:xfrm>
            <a:off x="7266977" y="3737937"/>
            <a:ext cx="1242874" cy="135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729880" y="3752091"/>
            <a:ext cx="2707689" cy="1406188"/>
          </a:xfrm>
          <a:prstGeom prst="leftRightArrow">
            <a:avLst/>
          </a:prstGeom>
          <a:solidFill>
            <a:schemeClr val="bg2"/>
          </a:solidFill>
          <a:ln w="19050" cmpd="sng">
            <a:solidFill>
              <a:schemeClr val="accent4"/>
            </a:solidFill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Projet </a:t>
            </a:r>
            <a:r>
              <a:rPr lang="fr-FR" sz="2000" b="1" dirty="0" err="1" smtClean="0">
                <a:solidFill>
                  <a:schemeClr val="accent4"/>
                </a:solidFill>
              </a:rPr>
              <a:t>trans</a:t>
            </a:r>
            <a:r>
              <a:rPr lang="fr-FR" sz="2000" dirty="0" err="1" smtClean="0"/>
              <a:t>communal</a:t>
            </a:r>
            <a:endParaRPr lang="fr-BE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4514901" y="865966"/>
            <a:ext cx="2949302" cy="1610903"/>
          </a:xfrm>
          <a:prstGeom prst="blockArc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fr-FR" sz="2000" dirty="0" smtClean="0"/>
              <a:t>Vision </a:t>
            </a:r>
            <a:r>
              <a:rPr lang="fr-FR" sz="2000" b="1" dirty="0" err="1" smtClean="0"/>
              <a:t>supra</a:t>
            </a:r>
            <a:r>
              <a:rPr lang="fr-FR" sz="2000" dirty="0" err="1" smtClean="0"/>
              <a:t>communale</a:t>
            </a:r>
            <a:endParaRPr lang="fr-BE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9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F"/>
            </a:pPr>
            <a:r>
              <a:rPr lang="fr-FR" dirty="0" smtClean="0">
                <a:solidFill>
                  <a:srgbClr val="04686A"/>
                </a:solidFill>
              </a:rPr>
              <a:t>Projet </a:t>
            </a:r>
            <a:r>
              <a:rPr lang="fr-FR" dirty="0" err="1" smtClean="0">
                <a:solidFill>
                  <a:srgbClr val="04686A"/>
                </a:solidFill>
              </a:rPr>
              <a:t>transcommunal</a:t>
            </a:r>
            <a:r>
              <a:rPr lang="fr-FR" dirty="0" smtClean="0">
                <a:solidFill>
                  <a:srgbClr val="04686A"/>
                </a:solidFill>
              </a:rPr>
              <a:t> : ça vous parle ?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Freins ?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Pistes en 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vue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d’intensifier la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transcommunalité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via les ODR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pPr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665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1383" y="584685"/>
            <a:ext cx="111951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700" i="1" dirty="0" smtClean="0"/>
              <a:t>« Quels intérêts la commune peut-elle avoir à </a:t>
            </a:r>
            <a:r>
              <a:rPr lang="fr-BE" sz="1700" i="1" dirty="0"/>
              <a:t>porter </a:t>
            </a:r>
            <a:r>
              <a:rPr lang="fr-BE" sz="1700" i="1" dirty="0" smtClean="0"/>
              <a:t>ses projets </a:t>
            </a:r>
            <a:r>
              <a:rPr lang="fr-BE" sz="1700" i="1" dirty="0"/>
              <a:t>de </a:t>
            </a:r>
            <a:r>
              <a:rPr lang="fr-BE" sz="1700" i="1" dirty="0" smtClean="0"/>
              <a:t>développement rural avec d’autres communes voisines ? » (n = 21 communes)</a:t>
            </a:r>
            <a:endParaRPr lang="fr-BE" sz="1700" i="1" dirty="0"/>
          </a:p>
        </p:txBody>
      </p:sp>
      <p:graphicFrame>
        <p:nvGraphicFramePr>
          <p:cNvPr id="14" name="Graphique 13"/>
          <p:cNvGraphicFramePr/>
          <p:nvPr>
            <p:extLst/>
          </p:nvPr>
        </p:nvGraphicFramePr>
        <p:xfrm>
          <a:off x="1021721" y="1328192"/>
          <a:ext cx="102732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67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1383" y="584685"/>
            <a:ext cx="111951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700" i="1" dirty="0" smtClean="0"/>
              <a:t>« Quels intérêts la commune peut-elle avoir à </a:t>
            </a:r>
            <a:r>
              <a:rPr lang="fr-BE" sz="1700" i="1" dirty="0"/>
              <a:t>porter </a:t>
            </a:r>
            <a:r>
              <a:rPr lang="fr-BE" sz="1700" i="1" dirty="0" smtClean="0"/>
              <a:t>ses projets </a:t>
            </a:r>
            <a:r>
              <a:rPr lang="fr-BE" sz="1700" i="1" dirty="0"/>
              <a:t>de </a:t>
            </a:r>
            <a:r>
              <a:rPr lang="fr-BE" sz="1700" i="1" dirty="0" smtClean="0"/>
              <a:t>développement rural avec d’autres communes voisines ? » (n = 21 communes)</a:t>
            </a:r>
            <a:endParaRPr lang="fr-BE" sz="1700" i="1" dirty="0"/>
          </a:p>
        </p:txBody>
      </p:sp>
      <p:graphicFrame>
        <p:nvGraphicFramePr>
          <p:cNvPr id="14" name="Graphique 13"/>
          <p:cNvGraphicFramePr/>
          <p:nvPr>
            <p:extLst/>
          </p:nvPr>
        </p:nvGraphicFramePr>
        <p:xfrm>
          <a:off x="1021721" y="1328192"/>
          <a:ext cx="102732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1383" y="584685"/>
            <a:ext cx="111951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700" i="1" dirty="0" smtClean="0"/>
              <a:t>« Quels intérêts la commune peut-elle avoir à </a:t>
            </a:r>
            <a:r>
              <a:rPr lang="fr-BE" sz="1700" i="1" dirty="0"/>
              <a:t>porter </a:t>
            </a:r>
            <a:r>
              <a:rPr lang="fr-BE" sz="1700" i="1" dirty="0" smtClean="0"/>
              <a:t>ses projets </a:t>
            </a:r>
            <a:r>
              <a:rPr lang="fr-BE" sz="1700" i="1" dirty="0"/>
              <a:t>de </a:t>
            </a:r>
            <a:r>
              <a:rPr lang="fr-BE" sz="1700" i="1" dirty="0" smtClean="0"/>
              <a:t>développement rural avec d’autres communes voisines ? » (n = 21 communes)</a:t>
            </a:r>
            <a:endParaRPr lang="fr-BE" sz="1700" i="1" dirty="0"/>
          </a:p>
        </p:txBody>
      </p:sp>
      <p:graphicFrame>
        <p:nvGraphicFramePr>
          <p:cNvPr id="14" name="Graphique 13"/>
          <p:cNvGraphicFramePr/>
          <p:nvPr>
            <p:extLst/>
          </p:nvPr>
        </p:nvGraphicFramePr>
        <p:xfrm>
          <a:off x="1021721" y="1328192"/>
          <a:ext cx="102732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7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4225159" y="3776464"/>
            <a:ext cx="3547241" cy="258839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13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1383" y="584685"/>
            <a:ext cx="111951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700" i="1" dirty="0" smtClean="0"/>
              <a:t>« Quels intérêts la commune peut-elle avoir à </a:t>
            </a:r>
            <a:r>
              <a:rPr lang="fr-BE" sz="1700" i="1" dirty="0"/>
              <a:t>porter </a:t>
            </a:r>
            <a:r>
              <a:rPr lang="fr-BE" sz="1700" i="1" dirty="0" smtClean="0"/>
              <a:t>ses projets </a:t>
            </a:r>
            <a:r>
              <a:rPr lang="fr-BE" sz="1700" i="1" dirty="0"/>
              <a:t>de </a:t>
            </a:r>
            <a:r>
              <a:rPr lang="fr-BE" sz="1700" i="1" dirty="0" smtClean="0"/>
              <a:t>développement rural avec d’autres communes voisines ? » (n = 21 communes)</a:t>
            </a:r>
            <a:endParaRPr lang="fr-BE" sz="1700" i="1" dirty="0"/>
          </a:p>
        </p:txBody>
      </p:sp>
      <p:graphicFrame>
        <p:nvGraphicFramePr>
          <p:cNvPr id="14" name="Graphique 13"/>
          <p:cNvGraphicFramePr/>
          <p:nvPr>
            <p:extLst/>
          </p:nvPr>
        </p:nvGraphicFramePr>
        <p:xfrm>
          <a:off x="1021721" y="1328192"/>
          <a:ext cx="102732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8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4225159" y="3776464"/>
            <a:ext cx="3547241" cy="258839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3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/>
          <p:nvPr>
            <p:extLst/>
          </p:nvPr>
        </p:nvGraphicFramePr>
        <p:xfrm>
          <a:off x="-1" y="1022684"/>
          <a:ext cx="10625959" cy="525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1725809" y="207793"/>
            <a:ext cx="89001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700" i="1" dirty="0" smtClean="0"/>
              <a:t>« Quels sont les projets de développement rural </a:t>
            </a:r>
            <a:r>
              <a:rPr lang="fr-BE" sz="1700" i="1" dirty="0" smtClean="0"/>
              <a:t>vous semblant judicieux d’être </a:t>
            </a:r>
            <a:r>
              <a:rPr lang="fr-BE" sz="1700" i="1" dirty="0" smtClean="0"/>
              <a:t>portés à plusieurs communes ?» (n = 21 communes)</a:t>
            </a:r>
            <a:endParaRPr lang="fr-BE" sz="1700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1AC-F2EE-4F81-B4DF-3E03569BF5D1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960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765</Words>
  <Application>Microsoft Office PowerPoint</Application>
  <PresentationFormat>Grand écran</PresentationFormat>
  <Paragraphs>208</Paragraphs>
  <Slides>22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Arial Unicode MS</vt:lpstr>
      <vt:lpstr>Calibri</vt:lpstr>
      <vt:lpstr>Calibri Light</vt:lpstr>
      <vt:lpstr>Wingdings</vt:lpstr>
      <vt:lpstr>Thème Office</vt:lpstr>
      <vt:lpstr>Coopération entre communes à travers leur Opération de Développement Rural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Besoins : </vt:lpstr>
      <vt:lpstr>Besoins : </vt:lpstr>
      <vt:lpstr>Besoins : </vt:lpstr>
      <vt:lpstr>Besoins :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Coopération entre communes à travers leur Opération de Développement Rural </dc:title>
  <dc:creator>Cécile Brulard</dc:creator>
  <cp:lastModifiedBy>Cécile Brulard</cp:lastModifiedBy>
  <cp:revision>2</cp:revision>
  <dcterms:created xsi:type="dcterms:W3CDTF">2023-06-08T09:18:16Z</dcterms:created>
  <dcterms:modified xsi:type="dcterms:W3CDTF">2023-06-08T09:42:00Z</dcterms:modified>
</cp:coreProperties>
</file>