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984" r:id="rId1"/>
    <p:sldMasterId id="2147483996" r:id="rId2"/>
  </p:sldMasterIdLst>
  <p:notesMasterIdLst>
    <p:notesMasterId r:id="rId15"/>
  </p:notesMasterIdLst>
  <p:handoutMasterIdLst>
    <p:handoutMasterId r:id="rId16"/>
  </p:handoutMasterIdLst>
  <p:sldIdLst>
    <p:sldId id="307" r:id="rId3"/>
    <p:sldId id="480" r:id="rId4"/>
    <p:sldId id="482" r:id="rId5"/>
    <p:sldId id="476" r:id="rId6"/>
    <p:sldId id="481" r:id="rId7"/>
    <p:sldId id="363" r:id="rId8"/>
    <p:sldId id="485" r:id="rId9"/>
    <p:sldId id="484" r:id="rId10"/>
    <p:sldId id="487" r:id="rId11"/>
    <p:sldId id="336" r:id="rId12"/>
    <p:sldId id="483" r:id="rId13"/>
    <p:sldId id="48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6600"/>
    <a:srgbClr val="FF33CC"/>
    <a:srgbClr val="CCCCFF"/>
    <a:srgbClr val="33CCCC"/>
    <a:srgbClr val="6699FF"/>
    <a:srgbClr val="339933"/>
    <a:srgbClr val="006600"/>
    <a:srgbClr val="9966FF"/>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5" autoAdjust="0"/>
    <p:restoredTop sz="77726" autoAdjust="0"/>
  </p:normalViewPr>
  <p:slideViewPr>
    <p:cSldViewPr>
      <p:cViewPr varScale="1">
        <p:scale>
          <a:sx n="76" d="100"/>
          <a:sy n="76" d="100"/>
        </p:scale>
        <p:origin x="102"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5" d="100"/>
          <a:sy n="85" d="100"/>
        </p:scale>
        <p:origin x="-383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233;cile\Documents\Capru%202017-2018\0S2_Diffusion%20des%20r&#233;sultats\Parc%20naturel%20plaine%20de%20l'escaut_290318\RADAR%20_Province%20Namu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233;cile\Documents\Capru%202017-2018\0S2_Diffusion%20des%20r&#233;sultats\Parc%20naturel%20plaine%20de%20l'escaut_290318\RADAR%20_Province%20Namu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233;cile\Documents\Capru%202017-2018\0S2_Diffusion%20des%20r&#233;sultats\Parc%20naturel%20plaine%20de%20l'escaut_290318\RADAR%20_Province%20Namu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464815592878851"/>
          <c:y val="6.1656646626586507E-2"/>
          <c:w val="0.46770264517859678"/>
          <c:h val="0.71256712900867347"/>
        </c:manualLayout>
      </c:layout>
      <c:radarChart>
        <c:radarStyle val="marker"/>
        <c:varyColors val="0"/>
        <c:ser>
          <c:idx val="1"/>
          <c:order val="2"/>
          <c:tx>
            <c:strRef>
              <c:f>Synthèse!$M$8</c:f>
              <c:strCache>
                <c:ptCount val="1"/>
                <c:pt idx="0">
                  <c:v>Parc Plaine Escaut et Tournai</c:v>
                </c:pt>
              </c:strCache>
            </c:strRef>
          </c:tx>
          <c:spPr>
            <a:ln w="19050" cap="rnd">
              <a:solidFill>
                <a:schemeClr val="accent2"/>
              </a:solidFill>
              <a:round/>
            </a:ln>
            <a:effectLst/>
          </c:spPr>
          <c:marker>
            <c:symbol val="none"/>
          </c:marker>
          <c:cat>
            <c:strRef>
              <c:f>Synthèse!$N$5:$U$5</c:f>
              <c:strCache>
                <c:ptCount val="8"/>
                <c:pt idx="0">
                  <c:v>SUR</c:v>
                </c:pt>
                <c:pt idx="1">
                  <c:v>SAIN</c:v>
                </c:pt>
                <c:pt idx="2">
                  <c:v>FONCTIONNEL</c:v>
                </c:pt>
                <c:pt idx="3">
                  <c:v>ECOMOBILE</c:v>
                </c:pt>
                <c:pt idx="4">
                  <c:v>ACTIF</c:v>
                </c:pt>
                <c:pt idx="5">
                  <c:v>DE CARACTERE</c:v>
                </c:pt>
                <c:pt idx="6">
                  <c:v>MIXTE</c:v>
                </c:pt>
                <c:pt idx="7">
                  <c:v>SPATIONOME</c:v>
                </c:pt>
              </c:strCache>
            </c:strRef>
          </c:cat>
          <c:val>
            <c:numRef>
              <c:f>Synthèse!$N$8:$U$8</c:f>
              <c:numCache>
                <c:formatCode>0.000</c:formatCode>
                <c:ptCount val="8"/>
                <c:pt idx="0">
                  <c:v>0.43231795282495217</c:v>
                </c:pt>
                <c:pt idx="1">
                  <c:v>0.41307252980931891</c:v>
                </c:pt>
                <c:pt idx="2">
                  <c:v>0.40337903158399085</c:v>
                </c:pt>
                <c:pt idx="3">
                  <c:v>0.56562545719751944</c:v>
                </c:pt>
                <c:pt idx="4">
                  <c:v>0.31059149499938282</c:v>
                </c:pt>
                <c:pt idx="5">
                  <c:v>0.5588211666052757</c:v>
                </c:pt>
                <c:pt idx="6">
                  <c:v>0.66179860409004743</c:v>
                </c:pt>
                <c:pt idx="7">
                  <c:v>0.6147580177699814</c:v>
                </c:pt>
              </c:numCache>
            </c:numRef>
          </c:val>
          <c:extLst>
            <c:ext xmlns:c16="http://schemas.microsoft.com/office/drawing/2014/chart" uri="{C3380CC4-5D6E-409C-BE32-E72D297353CC}">
              <c16:uniqueId val="{00000000-57C7-4121-AE5E-9E5EE9916BF3}"/>
            </c:ext>
          </c:extLst>
        </c:ser>
        <c:dLbls>
          <c:showLegendKey val="0"/>
          <c:showVal val="0"/>
          <c:showCatName val="0"/>
          <c:showSerName val="0"/>
          <c:showPercent val="0"/>
          <c:showBubbleSize val="0"/>
        </c:dLbls>
        <c:axId val="125693952"/>
        <c:axId val="85423168"/>
        <c:extLst>
          <c:ext xmlns:c15="http://schemas.microsoft.com/office/drawing/2012/chart" uri="{02D57815-91ED-43cb-92C2-25804820EDAC}">
            <c15:filteredRadarSeries>
              <c15:ser>
                <c:idx val="4"/>
                <c:order val="0"/>
                <c:tx>
                  <c:strRef>
                    <c:extLst>
                      <c:ext uri="{02D57815-91ED-43cb-92C2-25804820EDAC}">
                        <c15:formulaRef>
                          <c15:sqref>Synthèse!$M$6</c15:sqref>
                        </c15:formulaRef>
                      </c:ext>
                    </c:extLst>
                    <c:strCache>
                      <c:ptCount val="1"/>
                      <c:pt idx="0">
                        <c:v>Communes rurales</c:v>
                      </c:pt>
                    </c:strCache>
                  </c:strRef>
                </c:tx>
                <c:spPr>
                  <a:ln w="15875" cap="rnd">
                    <a:solidFill>
                      <a:schemeClr val="accent5"/>
                    </a:solidFill>
                    <a:round/>
                  </a:ln>
                  <a:effectLst/>
                </c:spPr>
                <c:marker>
                  <c:symbol val="none"/>
                </c:marker>
                <c:cat>
                  <c:strRef>
                    <c:extLst>
                      <c:ext uri="{02D57815-91ED-43cb-92C2-25804820EDAC}">
                        <c15:formulaRef>
                          <c15:sqref>Synthèse!$N$5:$U$5</c15:sqref>
                        </c15:formulaRef>
                      </c:ext>
                    </c:extLst>
                    <c:strCache>
                      <c:ptCount val="8"/>
                      <c:pt idx="0">
                        <c:v>SUR</c:v>
                      </c:pt>
                      <c:pt idx="1">
                        <c:v>SAIN</c:v>
                      </c:pt>
                      <c:pt idx="2">
                        <c:v>FONCTIONNEL</c:v>
                      </c:pt>
                      <c:pt idx="3">
                        <c:v>ECOMOBILE</c:v>
                      </c:pt>
                      <c:pt idx="4">
                        <c:v>ACTIF</c:v>
                      </c:pt>
                      <c:pt idx="5">
                        <c:v>DE CARACTERE</c:v>
                      </c:pt>
                      <c:pt idx="6">
                        <c:v>MIXTE</c:v>
                      </c:pt>
                      <c:pt idx="7">
                        <c:v>SPATIONOME</c:v>
                      </c:pt>
                    </c:strCache>
                  </c:strRef>
                </c:cat>
                <c:val>
                  <c:numRef>
                    <c:extLst>
                      <c:ext uri="{02D57815-91ED-43cb-92C2-25804820EDAC}">
                        <c15:formulaRef>
                          <c15:sqref>Synthèse!$N$6:$U$6</c15:sqref>
                        </c15:formulaRef>
                      </c:ext>
                    </c:extLst>
                    <c:numCache>
                      <c:formatCode>0.000</c:formatCode>
                      <c:ptCount val="8"/>
                      <c:pt idx="0">
                        <c:v>0.65600856794879003</c:v>
                      </c:pt>
                      <c:pt idx="1">
                        <c:v>0.48304476363480664</c:v>
                      </c:pt>
                      <c:pt idx="2">
                        <c:v>0.4710848150469521</c:v>
                      </c:pt>
                      <c:pt idx="3">
                        <c:v>0.31586303012359862</c:v>
                      </c:pt>
                      <c:pt idx="4">
                        <c:v>0.34818595210076275</c:v>
                      </c:pt>
                      <c:pt idx="5">
                        <c:v>0.47932220146899412</c:v>
                      </c:pt>
                      <c:pt idx="6">
                        <c:v>0.62290587997152569</c:v>
                      </c:pt>
                      <c:pt idx="7">
                        <c:v>0.51217440845919804</c:v>
                      </c:pt>
                    </c:numCache>
                  </c:numRef>
                </c:val>
                <c:extLst>
                  <c:ext xmlns:c16="http://schemas.microsoft.com/office/drawing/2014/chart" uri="{C3380CC4-5D6E-409C-BE32-E72D297353CC}">
                    <c16:uniqueId val="{00000005-57C7-4121-AE5E-9E5EE9916BF3}"/>
                  </c:ext>
                </c:extLst>
              </c15:ser>
            </c15:filteredRadarSeries>
            <c15:filteredRadarSeries>
              <c15:ser>
                <c:idx val="0"/>
                <c:order val="1"/>
                <c:tx>
                  <c:strRef>
                    <c:extLst xmlns:c15="http://schemas.microsoft.com/office/drawing/2012/chart">
                      <c:ext xmlns:c15="http://schemas.microsoft.com/office/drawing/2012/chart" uri="{02D57815-91ED-43cb-92C2-25804820EDAC}">
                        <c15:formulaRef>
                          <c15:sqref>Synthèse!$M$7</c15:sqref>
                        </c15:formulaRef>
                      </c:ext>
                    </c:extLst>
                    <c:strCache>
                      <c:ptCount val="1"/>
                      <c:pt idx="0">
                        <c:v>Communes urbaines</c:v>
                      </c:pt>
                    </c:strCache>
                  </c:strRef>
                </c:tx>
                <c:spPr>
                  <a:ln w="15875" cap="rnd">
                    <a:solidFill>
                      <a:schemeClr val="accent1"/>
                    </a:solidFill>
                    <a:round/>
                  </a:ln>
                  <a:effectLst/>
                </c:spPr>
                <c:marker>
                  <c:symbol val="none"/>
                </c:marker>
                <c:cat>
                  <c:strRef>
                    <c:extLst xmlns:c15="http://schemas.microsoft.com/office/drawing/2012/chart">
                      <c:ext xmlns:c15="http://schemas.microsoft.com/office/drawing/2012/chart" uri="{02D57815-91ED-43cb-92C2-25804820EDAC}">
                        <c15:formulaRef>
                          <c15:sqref>Synthèse!$N$5:$U$5</c15:sqref>
                        </c15:formulaRef>
                      </c:ext>
                    </c:extLst>
                    <c:strCache>
                      <c:ptCount val="8"/>
                      <c:pt idx="0">
                        <c:v>SUR</c:v>
                      </c:pt>
                      <c:pt idx="1">
                        <c:v>SAIN</c:v>
                      </c:pt>
                      <c:pt idx="2">
                        <c:v>FONCTIONNEL</c:v>
                      </c:pt>
                      <c:pt idx="3">
                        <c:v>ECOMOBILE</c:v>
                      </c:pt>
                      <c:pt idx="4">
                        <c:v>ACTIF</c:v>
                      </c:pt>
                      <c:pt idx="5">
                        <c:v>DE CARACTERE</c:v>
                      </c:pt>
                      <c:pt idx="6">
                        <c:v>MIXTE</c:v>
                      </c:pt>
                      <c:pt idx="7">
                        <c:v>SPATIONOME</c:v>
                      </c:pt>
                    </c:strCache>
                  </c:strRef>
                </c:cat>
                <c:val>
                  <c:numRef>
                    <c:extLst xmlns:c15="http://schemas.microsoft.com/office/drawing/2012/chart">
                      <c:ext xmlns:c15="http://schemas.microsoft.com/office/drawing/2012/chart" uri="{02D57815-91ED-43cb-92C2-25804820EDAC}">
                        <c15:formulaRef>
                          <c15:sqref>Synthèse!$N$7:$U$7</c15:sqref>
                        </c15:formulaRef>
                      </c:ext>
                    </c:extLst>
                    <c:numCache>
                      <c:formatCode>0.000</c:formatCode>
                      <c:ptCount val="8"/>
                      <c:pt idx="0">
                        <c:v>0.42443351825752501</c:v>
                      </c:pt>
                      <c:pt idx="1">
                        <c:v>0.47660614918683164</c:v>
                      </c:pt>
                      <c:pt idx="2">
                        <c:v>0.56820631272988897</c:v>
                      </c:pt>
                      <c:pt idx="3">
                        <c:v>0.57294197874123021</c:v>
                      </c:pt>
                      <c:pt idx="4">
                        <c:v>0.32262445062876688</c:v>
                      </c:pt>
                      <c:pt idx="5">
                        <c:v>0.3684549669037977</c:v>
                      </c:pt>
                      <c:pt idx="6">
                        <c:v>0.6423117688911758</c:v>
                      </c:pt>
                      <c:pt idx="7">
                        <c:v>0.68375105547463488</c:v>
                      </c:pt>
                    </c:numCache>
                  </c:numRef>
                </c:val>
                <c:extLst xmlns:c15="http://schemas.microsoft.com/office/drawing/2012/chart">
                  <c:ext xmlns:c16="http://schemas.microsoft.com/office/drawing/2014/chart" uri="{C3380CC4-5D6E-409C-BE32-E72D297353CC}">
                    <c16:uniqueId val="{00000006-57C7-4121-AE5E-9E5EE9916BF3}"/>
                  </c:ext>
                </c:extLst>
              </c15:ser>
            </c15:filteredRadarSeries>
          </c:ext>
        </c:extLst>
      </c:radarChart>
      <c:catAx>
        <c:axId val="12569395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85423168"/>
        <c:crosses val="autoZero"/>
        <c:auto val="1"/>
        <c:lblAlgn val="ctr"/>
        <c:lblOffset val="100"/>
        <c:noMultiLvlLbl val="0"/>
      </c:catAx>
      <c:valAx>
        <c:axId val="8542316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125693952"/>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464815592878851"/>
          <c:y val="6.1656646626586507E-2"/>
          <c:w val="0.46770264517859678"/>
          <c:h val="0.71256712900867347"/>
        </c:manualLayout>
      </c:layout>
      <c:radarChart>
        <c:radarStyle val="marker"/>
        <c:varyColors val="0"/>
        <c:ser>
          <c:idx val="1"/>
          <c:order val="2"/>
          <c:tx>
            <c:strRef>
              <c:f>Synthèse!$M$8</c:f>
              <c:strCache>
                <c:ptCount val="1"/>
                <c:pt idx="0">
                  <c:v>Parc Plaine Escaut et Tournai</c:v>
                </c:pt>
              </c:strCache>
            </c:strRef>
          </c:tx>
          <c:spPr>
            <a:ln w="19050" cap="rnd">
              <a:solidFill>
                <a:schemeClr val="accent2"/>
              </a:solidFill>
              <a:round/>
            </a:ln>
            <a:effectLst/>
          </c:spPr>
          <c:marker>
            <c:symbol val="none"/>
          </c:marker>
          <c:cat>
            <c:strRef>
              <c:f>Synthèse!$N$5:$U$5</c:f>
              <c:strCache>
                <c:ptCount val="8"/>
                <c:pt idx="0">
                  <c:v>SUR</c:v>
                </c:pt>
                <c:pt idx="1">
                  <c:v>SAIN</c:v>
                </c:pt>
                <c:pt idx="2">
                  <c:v>FONCTIONNEL</c:v>
                </c:pt>
                <c:pt idx="3">
                  <c:v>ECOMOBILE</c:v>
                </c:pt>
                <c:pt idx="4">
                  <c:v>ACTIF</c:v>
                </c:pt>
                <c:pt idx="5">
                  <c:v>DE CARACTERE</c:v>
                </c:pt>
                <c:pt idx="6">
                  <c:v>MIXTE</c:v>
                </c:pt>
                <c:pt idx="7">
                  <c:v>SPATIONOME</c:v>
                </c:pt>
              </c:strCache>
            </c:strRef>
          </c:cat>
          <c:val>
            <c:numRef>
              <c:f>Synthèse!$N$8:$U$8</c:f>
              <c:numCache>
                <c:formatCode>0.000</c:formatCode>
                <c:ptCount val="8"/>
                <c:pt idx="0">
                  <c:v>0.43231795282495217</c:v>
                </c:pt>
                <c:pt idx="1">
                  <c:v>0.41307252980931891</c:v>
                </c:pt>
                <c:pt idx="2">
                  <c:v>0.40337903158399085</c:v>
                </c:pt>
                <c:pt idx="3">
                  <c:v>0.56562545719751944</c:v>
                </c:pt>
                <c:pt idx="4">
                  <c:v>0.31059149499938282</c:v>
                </c:pt>
                <c:pt idx="5">
                  <c:v>0.5588211666052757</c:v>
                </c:pt>
                <c:pt idx="6">
                  <c:v>0.66179860409004743</c:v>
                </c:pt>
                <c:pt idx="7">
                  <c:v>0.6147580177699814</c:v>
                </c:pt>
              </c:numCache>
            </c:numRef>
          </c:val>
          <c:extLst>
            <c:ext xmlns:c16="http://schemas.microsoft.com/office/drawing/2014/chart" uri="{C3380CC4-5D6E-409C-BE32-E72D297353CC}">
              <c16:uniqueId val="{00000000-57C7-4121-AE5E-9E5EE9916BF3}"/>
            </c:ext>
          </c:extLst>
        </c:ser>
        <c:ser>
          <c:idx val="5"/>
          <c:order val="3"/>
          <c:tx>
            <c:v>Semi-rural</c:v>
          </c:tx>
          <c:spPr>
            <a:ln w="19050" cap="rnd">
              <a:solidFill>
                <a:srgbClr val="92D050"/>
              </a:solidFill>
              <a:round/>
            </a:ln>
            <a:effectLst/>
          </c:spPr>
          <c:marker>
            <c:symbol val="none"/>
          </c:marker>
          <c:val>
            <c:numRef>
              <c:f>Synthèse!$N$12:$U$12</c:f>
              <c:numCache>
                <c:formatCode>0.000</c:formatCode>
                <c:ptCount val="8"/>
                <c:pt idx="0">
                  <c:v>0.41775266263434668</c:v>
                </c:pt>
                <c:pt idx="1">
                  <c:v>0.46322051060709879</c:v>
                </c:pt>
                <c:pt idx="2">
                  <c:v>0.39015409418663854</c:v>
                </c:pt>
                <c:pt idx="3">
                  <c:v>0.56757694737150766</c:v>
                </c:pt>
                <c:pt idx="4">
                  <c:v>0.2980478575214483</c:v>
                </c:pt>
                <c:pt idx="5">
                  <c:v>0.3880918264837388</c:v>
                </c:pt>
                <c:pt idx="6">
                  <c:v>0.62899214036045681</c:v>
                </c:pt>
                <c:pt idx="7">
                  <c:v>0.68881170265834968</c:v>
                </c:pt>
              </c:numCache>
            </c:numRef>
          </c:val>
          <c:extLst>
            <c:ext xmlns:c16="http://schemas.microsoft.com/office/drawing/2014/chart" uri="{C3380CC4-5D6E-409C-BE32-E72D297353CC}">
              <c16:uniqueId val="{00000003-57C7-4121-AE5E-9E5EE9916BF3}"/>
            </c:ext>
          </c:extLst>
        </c:ser>
        <c:dLbls>
          <c:showLegendKey val="0"/>
          <c:showVal val="0"/>
          <c:showCatName val="0"/>
          <c:showSerName val="0"/>
          <c:showPercent val="0"/>
          <c:showBubbleSize val="0"/>
        </c:dLbls>
        <c:axId val="125693952"/>
        <c:axId val="85423168"/>
        <c:extLst>
          <c:ext xmlns:c15="http://schemas.microsoft.com/office/drawing/2012/chart" uri="{02D57815-91ED-43cb-92C2-25804820EDAC}">
            <c15:filteredRadarSeries>
              <c15:ser>
                <c:idx val="4"/>
                <c:order val="0"/>
                <c:tx>
                  <c:strRef>
                    <c:extLst>
                      <c:ext uri="{02D57815-91ED-43cb-92C2-25804820EDAC}">
                        <c15:formulaRef>
                          <c15:sqref>Synthèse!$M$6</c15:sqref>
                        </c15:formulaRef>
                      </c:ext>
                    </c:extLst>
                    <c:strCache>
                      <c:ptCount val="1"/>
                      <c:pt idx="0">
                        <c:v>Communes rurales</c:v>
                      </c:pt>
                    </c:strCache>
                  </c:strRef>
                </c:tx>
                <c:spPr>
                  <a:ln w="15875" cap="rnd">
                    <a:solidFill>
                      <a:schemeClr val="accent5"/>
                    </a:solidFill>
                    <a:round/>
                  </a:ln>
                  <a:effectLst/>
                </c:spPr>
                <c:marker>
                  <c:symbol val="none"/>
                </c:marker>
                <c:cat>
                  <c:strRef>
                    <c:extLst>
                      <c:ext uri="{02D57815-91ED-43cb-92C2-25804820EDAC}">
                        <c15:formulaRef>
                          <c15:sqref>Synthèse!$N$5:$U$5</c15:sqref>
                        </c15:formulaRef>
                      </c:ext>
                    </c:extLst>
                    <c:strCache>
                      <c:ptCount val="8"/>
                      <c:pt idx="0">
                        <c:v>SUR</c:v>
                      </c:pt>
                      <c:pt idx="1">
                        <c:v>SAIN</c:v>
                      </c:pt>
                      <c:pt idx="2">
                        <c:v>FONCTIONNEL</c:v>
                      </c:pt>
                      <c:pt idx="3">
                        <c:v>ECOMOBILE</c:v>
                      </c:pt>
                      <c:pt idx="4">
                        <c:v>ACTIF</c:v>
                      </c:pt>
                      <c:pt idx="5">
                        <c:v>DE CARACTERE</c:v>
                      </c:pt>
                      <c:pt idx="6">
                        <c:v>MIXTE</c:v>
                      </c:pt>
                      <c:pt idx="7">
                        <c:v>SPATIONOME</c:v>
                      </c:pt>
                    </c:strCache>
                  </c:strRef>
                </c:cat>
                <c:val>
                  <c:numRef>
                    <c:extLst>
                      <c:ext uri="{02D57815-91ED-43cb-92C2-25804820EDAC}">
                        <c15:formulaRef>
                          <c15:sqref>Synthèse!$N$6:$U$6</c15:sqref>
                        </c15:formulaRef>
                      </c:ext>
                    </c:extLst>
                    <c:numCache>
                      <c:formatCode>0.000</c:formatCode>
                      <c:ptCount val="8"/>
                      <c:pt idx="0">
                        <c:v>0.65600856794879003</c:v>
                      </c:pt>
                      <c:pt idx="1">
                        <c:v>0.48304476363480664</c:v>
                      </c:pt>
                      <c:pt idx="2">
                        <c:v>0.4710848150469521</c:v>
                      </c:pt>
                      <c:pt idx="3">
                        <c:v>0.31586303012359862</c:v>
                      </c:pt>
                      <c:pt idx="4">
                        <c:v>0.34818595210076275</c:v>
                      </c:pt>
                      <c:pt idx="5">
                        <c:v>0.47932220146899412</c:v>
                      </c:pt>
                      <c:pt idx="6">
                        <c:v>0.62290587997152569</c:v>
                      </c:pt>
                      <c:pt idx="7">
                        <c:v>0.51217440845919804</c:v>
                      </c:pt>
                    </c:numCache>
                  </c:numRef>
                </c:val>
                <c:extLst>
                  <c:ext xmlns:c16="http://schemas.microsoft.com/office/drawing/2014/chart" uri="{C3380CC4-5D6E-409C-BE32-E72D297353CC}">
                    <c16:uniqueId val="{00000005-57C7-4121-AE5E-9E5EE9916BF3}"/>
                  </c:ext>
                </c:extLst>
              </c15:ser>
            </c15:filteredRadarSeries>
            <c15:filteredRadarSeries>
              <c15:ser>
                <c:idx val="0"/>
                <c:order val="1"/>
                <c:tx>
                  <c:strRef>
                    <c:extLst xmlns:c15="http://schemas.microsoft.com/office/drawing/2012/chart">
                      <c:ext xmlns:c15="http://schemas.microsoft.com/office/drawing/2012/chart" uri="{02D57815-91ED-43cb-92C2-25804820EDAC}">
                        <c15:formulaRef>
                          <c15:sqref>Synthèse!$M$7</c15:sqref>
                        </c15:formulaRef>
                      </c:ext>
                    </c:extLst>
                    <c:strCache>
                      <c:ptCount val="1"/>
                      <c:pt idx="0">
                        <c:v>Communes urbaines</c:v>
                      </c:pt>
                    </c:strCache>
                  </c:strRef>
                </c:tx>
                <c:spPr>
                  <a:ln w="15875" cap="rnd">
                    <a:solidFill>
                      <a:schemeClr val="accent1"/>
                    </a:solidFill>
                    <a:round/>
                  </a:ln>
                  <a:effectLst/>
                </c:spPr>
                <c:marker>
                  <c:symbol val="none"/>
                </c:marker>
                <c:cat>
                  <c:strRef>
                    <c:extLst xmlns:c15="http://schemas.microsoft.com/office/drawing/2012/chart">
                      <c:ext xmlns:c15="http://schemas.microsoft.com/office/drawing/2012/chart" uri="{02D57815-91ED-43cb-92C2-25804820EDAC}">
                        <c15:formulaRef>
                          <c15:sqref>Synthèse!$N$5:$U$5</c15:sqref>
                        </c15:formulaRef>
                      </c:ext>
                    </c:extLst>
                    <c:strCache>
                      <c:ptCount val="8"/>
                      <c:pt idx="0">
                        <c:v>SUR</c:v>
                      </c:pt>
                      <c:pt idx="1">
                        <c:v>SAIN</c:v>
                      </c:pt>
                      <c:pt idx="2">
                        <c:v>FONCTIONNEL</c:v>
                      </c:pt>
                      <c:pt idx="3">
                        <c:v>ECOMOBILE</c:v>
                      </c:pt>
                      <c:pt idx="4">
                        <c:v>ACTIF</c:v>
                      </c:pt>
                      <c:pt idx="5">
                        <c:v>DE CARACTERE</c:v>
                      </c:pt>
                      <c:pt idx="6">
                        <c:v>MIXTE</c:v>
                      </c:pt>
                      <c:pt idx="7">
                        <c:v>SPATIONOME</c:v>
                      </c:pt>
                    </c:strCache>
                  </c:strRef>
                </c:cat>
                <c:val>
                  <c:numRef>
                    <c:extLst xmlns:c15="http://schemas.microsoft.com/office/drawing/2012/chart">
                      <c:ext xmlns:c15="http://schemas.microsoft.com/office/drawing/2012/chart" uri="{02D57815-91ED-43cb-92C2-25804820EDAC}">
                        <c15:formulaRef>
                          <c15:sqref>Synthèse!$N$7:$U$7</c15:sqref>
                        </c15:formulaRef>
                      </c:ext>
                    </c:extLst>
                    <c:numCache>
                      <c:formatCode>0.000</c:formatCode>
                      <c:ptCount val="8"/>
                      <c:pt idx="0">
                        <c:v>0.42443351825752501</c:v>
                      </c:pt>
                      <c:pt idx="1">
                        <c:v>0.47660614918683164</c:v>
                      </c:pt>
                      <c:pt idx="2">
                        <c:v>0.56820631272988897</c:v>
                      </c:pt>
                      <c:pt idx="3">
                        <c:v>0.57294197874123021</c:v>
                      </c:pt>
                      <c:pt idx="4">
                        <c:v>0.32262445062876688</c:v>
                      </c:pt>
                      <c:pt idx="5">
                        <c:v>0.3684549669037977</c:v>
                      </c:pt>
                      <c:pt idx="6">
                        <c:v>0.6423117688911758</c:v>
                      </c:pt>
                      <c:pt idx="7">
                        <c:v>0.68375105547463488</c:v>
                      </c:pt>
                    </c:numCache>
                  </c:numRef>
                </c:val>
                <c:extLst xmlns:c15="http://schemas.microsoft.com/office/drawing/2012/chart">
                  <c:ext xmlns:c16="http://schemas.microsoft.com/office/drawing/2014/chart" uri="{C3380CC4-5D6E-409C-BE32-E72D297353CC}">
                    <c16:uniqueId val="{00000006-57C7-4121-AE5E-9E5EE9916BF3}"/>
                  </c:ext>
                </c:extLst>
              </c15:ser>
            </c15:filteredRadarSeries>
          </c:ext>
        </c:extLst>
      </c:radarChart>
      <c:catAx>
        <c:axId val="12569395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85423168"/>
        <c:crosses val="autoZero"/>
        <c:auto val="1"/>
        <c:lblAlgn val="ctr"/>
        <c:lblOffset val="100"/>
        <c:noMultiLvlLbl val="0"/>
      </c:catAx>
      <c:valAx>
        <c:axId val="8542316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125693952"/>
        <c:crosses val="autoZero"/>
        <c:crossBetween val="between"/>
        <c:majorUnit val="0.2"/>
      </c:valAx>
      <c:spPr>
        <a:noFill/>
        <a:ln>
          <a:noFill/>
        </a:ln>
        <a:effectLst/>
      </c:spPr>
    </c:plotArea>
    <c:legend>
      <c:legendPos val="b"/>
      <c:legendEntry>
        <c:idx val="1"/>
        <c:txPr>
          <a:bodyPr rot="0" spcFirstLastPara="1" vertOverflow="ellipsis" vert="horz" wrap="square" anchor="ctr" anchorCtr="1"/>
          <a:lstStyle/>
          <a:p>
            <a:pPr>
              <a:defRPr sz="1197" b="1" i="0" u="none" strike="noStrike" kern="1200" baseline="0">
                <a:solidFill>
                  <a:srgbClr val="92D050"/>
                </a:solidFill>
                <a:latin typeface="+mn-lt"/>
                <a:ea typeface="+mn-ea"/>
                <a:cs typeface="+mn-cs"/>
              </a:defRPr>
            </a:pPr>
            <a:endParaRPr lang="fr-FR"/>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464815592878851"/>
          <c:y val="6.1656646626586507E-2"/>
          <c:w val="0.46770264517859678"/>
          <c:h val="0.71256712900867347"/>
        </c:manualLayout>
      </c:layout>
      <c:radarChart>
        <c:radarStyle val="marker"/>
        <c:varyColors val="0"/>
        <c:ser>
          <c:idx val="1"/>
          <c:order val="2"/>
          <c:tx>
            <c:strRef>
              <c:f>Synthèse!$M$8</c:f>
              <c:strCache>
                <c:ptCount val="1"/>
                <c:pt idx="0">
                  <c:v>Parc Plaine Escaut et Tournai</c:v>
                </c:pt>
              </c:strCache>
            </c:strRef>
          </c:tx>
          <c:spPr>
            <a:ln w="15875" cap="rnd">
              <a:solidFill>
                <a:schemeClr val="accent2"/>
              </a:solidFill>
              <a:round/>
            </a:ln>
            <a:effectLst/>
          </c:spPr>
          <c:marker>
            <c:symbol val="none"/>
          </c:marker>
          <c:cat>
            <c:strRef>
              <c:f>Synthèse!$N$5:$U$5</c:f>
              <c:strCache>
                <c:ptCount val="8"/>
                <c:pt idx="0">
                  <c:v>SUR</c:v>
                </c:pt>
                <c:pt idx="1">
                  <c:v>SAIN</c:v>
                </c:pt>
                <c:pt idx="2">
                  <c:v>FONCTIONNEL</c:v>
                </c:pt>
                <c:pt idx="3">
                  <c:v>ECOMOBILE</c:v>
                </c:pt>
                <c:pt idx="4">
                  <c:v>ACTIF</c:v>
                </c:pt>
                <c:pt idx="5">
                  <c:v>DE CARACTERE</c:v>
                </c:pt>
                <c:pt idx="6">
                  <c:v>MIXTE</c:v>
                </c:pt>
                <c:pt idx="7">
                  <c:v>SPATIONOME</c:v>
                </c:pt>
              </c:strCache>
            </c:strRef>
          </c:cat>
          <c:val>
            <c:numRef>
              <c:f>Synthèse!$N$8:$U$8</c:f>
              <c:numCache>
                <c:formatCode>0.000</c:formatCode>
                <c:ptCount val="8"/>
                <c:pt idx="0">
                  <c:v>0.43231795282495217</c:v>
                </c:pt>
                <c:pt idx="1">
                  <c:v>0.41307252980931891</c:v>
                </c:pt>
                <c:pt idx="2">
                  <c:v>0.40337903158399085</c:v>
                </c:pt>
                <c:pt idx="3">
                  <c:v>0.56562545719751944</c:v>
                </c:pt>
                <c:pt idx="4">
                  <c:v>0.31059149499938282</c:v>
                </c:pt>
                <c:pt idx="5">
                  <c:v>0.5588211666052757</c:v>
                </c:pt>
                <c:pt idx="6">
                  <c:v>0.66179860409004743</c:v>
                </c:pt>
                <c:pt idx="7">
                  <c:v>0.6147580177699814</c:v>
                </c:pt>
              </c:numCache>
            </c:numRef>
          </c:val>
          <c:extLst>
            <c:ext xmlns:c16="http://schemas.microsoft.com/office/drawing/2014/chart" uri="{C3380CC4-5D6E-409C-BE32-E72D297353CC}">
              <c16:uniqueId val="{00000000-57C7-4121-AE5E-9E5EE9916BF3}"/>
            </c:ext>
          </c:extLst>
        </c:ser>
        <c:ser>
          <c:idx val="2"/>
          <c:order val="3"/>
          <c:tx>
            <c:v>Province de Hainaut</c:v>
          </c:tx>
          <c:spPr>
            <a:ln w="19050" cap="rnd">
              <a:solidFill>
                <a:srgbClr val="99CCFF"/>
              </a:solidFill>
              <a:round/>
            </a:ln>
            <a:effectLst/>
          </c:spPr>
          <c:marker>
            <c:symbol val="none"/>
          </c:marker>
          <c:val>
            <c:numRef>
              <c:f>Synthèse!$N$9:$U$9</c:f>
              <c:numCache>
                <c:formatCode>0.000</c:formatCode>
                <c:ptCount val="8"/>
                <c:pt idx="0">
                  <c:v>0.42161509125284413</c:v>
                </c:pt>
                <c:pt idx="1">
                  <c:v>0.41744053636070733</c:v>
                </c:pt>
                <c:pt idx="2">
                  <c:v>0.40086316448701331</c:v>
                </c:pt>
                <c:pt idx="3">
                  <c:v>0.52633009078195236</c:v>
                </c:pt>
                <c:pt idx="4">
                  <c:v>0.29488019066342341</c:v>
                </c:pt>
                <c:pt idx="5">
                  <c:v>0.36833794256310631</c:v>
                </c:pt>
                <c:pt idx="6">
                  <c:v>0.63944835298921199</c:v>
                </c:pt>
                <c:pt idx="7">
                  <c:v>0.6451202175102333</c:v>
                </c:pt>
              </c:numCache>
            </c:numRef>
          </c:val>
          <c:extLst>
            <c:ext xmlns:c16="http://schemas.microsoft.com/office/drawing/2014/chart" uri="{C3380CC4-5D6E-409C-BE32-E72D297353CC}">
              <c16:uniqueId val="{00000001-57C7-4121-AE5E-9E5EE9916BF3}"/>
            </c:ext>
          </c:extLst>
        </c:ser>
        <c:dLbls>
          <c:showLegendKey val="0"/>
          <c:showVal val="0"/>
          <c:showCatName val="0"/>
          <c:showSerName val="0"/>
          <c:showPercent val="0"/>
          <c:showBubbleSize val="0"/>
        </c:dLbls>
        <c:axId val="125693952"/>
        <c:axId val="85423168"/>
        <c:extLst>
          <c:ext xmlns:c15="http://schemas.microsoft.com/office/drawing/2012/chart" uri="{02D57815-91ED-43cb-92C2-25804820EDAC}">
            <c15:filteredRadarSeries>
              <c15:ser>
                <c:idx val="4"/>
                <c:order val="0"/>
                <c:tx>
                  <c:strRef>
                    <c:extLst>
                      <c:ext uri="{02D57815-91ED-43cb-92C2-25804820EDAC}">
                        <c15:formulaRef>
                          <c15:sqref>Synthèse!$M$6</c15:sqref>
                        </c15:formulaRef>
                      </c:ext>
                    </c:extLst>
                    <c:strCache>
                      <c:ptCount val="1"/>
                      <c:pt idx="0">
                        <c:v>Communes rurales</c:v>
                      </c:pt>
                    </c:strCache>
                  </c:strRef>
                </c:tx>
                <c:spPr>
                  <a:ln w="15875" cap="rnd">
                    <a:solidFill>
                      <a:schemeClr val="accent5"/>
                    </a:solidFill>
                    <a:round/>
                  </a:ln>
                  <a:effectLst/>
                </c:spPr>
                <c:marker>
                  <c:symbol val="none"/>
                </c:marker>
                <c:cat>
                  <c:strRef>
                    <c:extLst>
                      <c:ext uri="{02D57815-91ED-43cb-92C2-25804820EDAC}">
                        <c15:formulaRef>
                          <c15:sqref>Synthèse!$N$5:$U$5</c15:sqref>
                        </c15:formulaRef>
                      </c:ext>
                    </c:extLst>
                    <c:strCache>
                      <c:ptCount val="8"/>
                      <c:pt idx="0">
                        <c:v>SUR</c:v>
                      </c:pt>
                      <c:pt idx="1">
                        <c:v>SAIN</c:v>
                      </c:pt>
                      <c:pt idx="2">
                        <c:v>FONCTIONNEL</c:v>
                      </c:pt>
                      <c:pt idx="3">
                        <c:v>ECOMOBILE</c:v>
                      </c:pt>
                      <c:pt idx="4">
                        <c:v>ACTIF</c:v>
                      </c:pt>
                      <c:pt idx="5">
                        <c:v>DE CARACTERE</c:v>
                      </c:pt>
                      <c:pt idx="6">
                        <c:v>MIXTE</c:v>
                      </c:pt>
                      <c:pt idx="7">
                        <c:v>SPATIONOME</c:v>
                      </c:pt>
                    </c:strCache>
                  </c:strRef>
                </c:cat>
                <c:val>
                  <c:numRef>
                    <c:extLst>
                      <c:ext uri="{02D57815-91ED-43cb-92C2-25804820EDAC}">
                        <c15:formulaRef>
                          <c15:sqref>Synthèse!$N$6:$U$6</c15:sqref>
                        </c15:formulaRef>
                      </c:ext>
                    </c:extLst>
                    <c:numCache>
                      <c:formatCode>0.000</c:formatCode>
                      <c:ptCount val="8"/>
                      <c:pt idx="0">
                        <c:v>0.65600856794879003</c:v>
                      </c:pt>
                      <c:pt idx="1">
                        <c:v>0.48304476363480664</c:v>
                      </c:pt>
                      <c:pt idx="2">
                        <c:v>0.4710848150469521</c:v>
                      </c:pt>
                      <c:pt idx="3">
                        <c:v>0.31586303012359862</c:v>
                      </c:pt>
                      <c:pt idx="4">
                        <c:v>0.34818595210076275</c:v>
                      </c:pt>
                      <c:pt idx="5">
                        <c:v>0.47932220146899412</c:v>
                      </c:pt>
                      <c:pt idx="6">
                        <c:v>0.62290587997152569</c:v>
                      </c:pt>
                      <c:pt idx="7">
                        <c:v>0.51217440845919804</c:v>
                      </c:pt>
                    </c:numCache>
                  </c:numRef>
                </c:val>
                <c:extLst>
                  <c:ext xmlns:c16="http://schemas.microsoft.com/office/drawing/2014/chart" uri="{C3380CC4-5D6E-409C-BE32-E72D297353CC}">
                    <c16:uniqueId val="{00000005-57C7-4121-AE5E-9E5EE9916BF3}"/>
                  </c:ext>
                </c:extLst>
              </c15:ser>
            </c15:filteredRadarSeries>
            <c15:filteredRadarSeries>
              <c15:ser>
                <c:idx val="0"/>
                <c:order val="1"/>
                <c:tx>
                  <c:strRef>
                    <c:extLst xmlns:c15="http://schemas.microsoft.com/office/drawing/2012/chart">
                      <c:ext xmlns:c15="http://schemas.microsoft.com/office/drawing/2012/chart" uri="{02D57815-91ED-43cb-92C2-25804820EDAC}">
                        <c15:formulaRef>
                          <c15:sqref>Synthèse!$M$7</c15:sqref>
                        </c15:formulaRef>
                      </c:ext>
                    </c:extLst>
                    <c:strCache>
                      <c:ptCount val="1"/>
                      <c:pt idx="0">
                        <c:v>Communes urbaines</c:v>
                      </c:pt>
                    </c:strCache>
                  </c:strRef>
                </c:tx>
                <c:spPr>
                  <a:ln w="15875" cap="rnd">
                    <a:solidFill>
                      <a:schemeClr val="accent1"/>
                    </a:solidFill>
                    <a:round/>
                  </a:ln>
                  <a:effectLst/>
                </c:spPr>
                <c:marker>
                  <c:symbol val="none"/>
                </c:marker>
                <c:cat>
                  <c:strRef>
                    <c:extLst xmlns:c15="http://schemas.microsoft.com/office/drawing/2012/chart">
                      <c:ext xmlns:c15="http://schemas.microsoft.com/office/drawing/2012/chart" uri="{02D57815-91ED-43cb-92C2-25804820EDAC}">
                        <c15:formulaRef>
                          <c15:sqref>Synthèse!$N$5:$U$5</c15:sqref>
                        </c15:formulaRef>
                      </c:ext>
                    </c:extLst>
                    <c:strCache>
                      <c:ptCount val="8"/>
                      <c:pt idx="0">
                        <c:v>SUR</c:v>
                      </c:pt>
                      <c:pt idx="1">
                        <c:v>SAIN</c:v>
                      </c:pt>
                      <c:pt idx="2">
                        <c:v>FONCTIONNEL</c:v>
                      </c:pt>
                      <c:pt idx="3">
                        <c:v>ECOMOBILE</c:v>
                      </c:pt>
                      <c:pt idx="4">
                        <c:v>ACTIF</c:v>
                      </c:pt>
                      <c:pt idx="5">
                        <c:v>DE CARACTERE</c:v>
                      </c:pt>
                      <c:pt idx="6">
                        <c:v>MIXTE</c:v>
                      </c:pt>
                      <c:pt idx="7">
                        <c:v>SPATIONOME</c:v>
                      </c:pt>
                    </c:strCache>
                  </c:strRef>
                </c:cat>
                <c:val>
                  <c:numRef>
                    <c:extLst xmlns:c15="http://schemas.microsoft.com/office/drawing/2012/chart">
                      <c:ext xmlns:c15="http://schemas.microsoft.com/office/drawing/2012/chart" uri="{02D57815-91ED-43cb-92C2-25804820EDAC}">
                        <c15:formulaRef>
                          <c15:sqref>Synthèse!$N$7:$U$7</c15:sqref>
                        </c15:formulaRef>
                      </c:ext>
                    </c:extLst>
                    <c:numCache>
                      <c:formatCode>0.000</c:formatCode>
                      <c:ptCount val="8"/>
                      <c:pt idx="0">
                        <c:v>0.42443351825752501</c:v>
                      </c:pt>
                      <c:pt idx="1">
                        <c:v>0.47660614918683164</c:v>
                      </c:pt>
                      <c:pt idx="2">
                        <c:v>0.56820631272988897</c:v>
                      </c:pt>
                      <c:pt idx="3">
                        <c:v>0.57294197874123021</c:v>
                      </c:pt>
                      <c:pt idx="4">
                        <c:v>0.32262445062876688</c:v>
                      </c:pt>
                      <c:pt idx="5">
                        <c:v>0.3684549669037977</c:v>
                      </c:pt>
                      <c:pt idx="6">
                        <c:v>0.6423117688911758</c:v>
                      </c:pt>
                      <c:pt idx="7">
                        <c:v>0.68375105547463488</c:v>
                      </c:pt>
                    </c:numCache>
                  </c:numRef>
                </c:val>
                <c:extLst xmlns:c15="http://schemas.microsoft.com/office/drawing/2012/chart">
                  <c:ext xmlns:c16="http://schemas.microsoft.com/office/drawing/2014/chart" uri="{C3380CC4-5D6E-409C-BE32-E72D297353CC}">
                    <c16:uniqueId val="{00000006-57C7-4121-AE5E-9E5EE9916BF3}"/>
                  </c:ext>
                </c:extLst>
              </c15:ser>
            </c15:filteredRadarSeries>
          </c:ext>
        </c:extLst>
      </c:radarChart>
      <c:catAx>
        <c:axId val="12569395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85423168"/>
        <c:crosses val="autoZero"/>
        <c:auto val="1"/>
        <c:lblAlgn val="ctr"/>
        <c:lblOffset val="100"/>
        <c:noMultiLvlLbl val="0"/>
      </c:catAx>
      <c:valAx>
        <c:axId val="8542316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125693952"/>
        <c:crosses val="autoZero"/>
        <c:crossBetween val="between"/>
        <c:majorUnit val="0.2"/>
      </c:valAx>
      <c:spPr>
        <a:noFill/>
        <a:ln>
          <a:noFill/>
        </a:ln>
        <a:effectLst/>
      </c:spPr>
    </c:plotArea>
    <c:legend>
      <c:legendPos val="b"/>
      <c:legendEntry>
        <c:idx val="1"/>
        <c:txPr>
          <a:bodyPr rot="0" spcFirstLastPara="1" vertOverflow="ellipsis" vert="horz" wrap="square" anchor="ctr" anchorCtr="1"/>
          <a:lstStyle/>
          <a:p>
            <a:pPr>
              <a:defRPr sz="1300" b="1" i="0" u="none" strike="noStrike" kern="1200" baseline="0">
                <a:solidFill>
                  <a:srgbClr val="99CCFF"/>
                </a:solidFill>
                <a:latin typeface="+mn-lt"/>
                <a:ea typeface="+mn-ea"/>
                <a:cs typeface="+mn-cs"/>
              </a:defRPr>
            </a:pPr>
            <a:endParaRPr lang="fr-FR"/>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3D9C67-DC9E-45D4-ABE3-501A538DC3D4}" type="datetimeFigureOut">
              <a:rPr lang="fr-BE" smtClean="0"/>
              <a:pPr/>
              <a:t>26-03-18</a:t>
            </a:fld>
            <a:endParaRPr lang="fr-BE"/>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98D769-5B58-480A-84B0-222FBF46D5E9}" type="slidenum">
              <a:rPr lang="fr-BE" smtClean="0"/>
              <a:pPr/>
              <a:t>‹N°›</a:t>
            </a:fld>
            <a:endParaRPr lang="fr-BE"/>
          </a:p>
        </p:txBody>
      </p:sp>
    </p:spTree>
    <p:extLst>
      <p:ext uri="{BB962C8B-B14F-4D97-AF65-F5344CB8AC3E}">
        <p14:creationId xmlns:p14="http://schemas.microsoft.com/office/powerpoint/2010/main" val="20681068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41AE3-C8C0-46B1-B817-FBC542CC5E84}" type="datetimeFigureOut">
              <a:rPr lang="fr-BE" smtClean="0"/>
              <a:pPr/>
              <a:t>26-03-18</a:t>
            </a:fld>
            <a:endParaRPr lang="fr-BE"/>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4CFA0-040B-4DBA-BE02-8713734D7367}" type="slidenum">
              <a:rPr lang="fr-BE" smtClean="0"/>
              <a:pPr/>
              <a:t>‹N°›</a:t>
            </a:fld>
            <a:endParaRPr lang="fr-BE"/>
          </a:p>
        </p:txBody>
      </p:sp>
    </p:spTree>
    <p:extLst>
      <p:ext uri="{BB962C8B-B14F-4D97-AF65-F5344CB8AC3E}">
        <p14:creationId xmlns:p14="http://schemas.microsoft.com/office/powerpoint/2010/main" val="31123040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b="0" i="0" u="none" strike="noStrike" kern="1200" dirty="0" err="1" smtClean="0">
                <a:solidFill>
                  <a:schemeClr val="tx1"/>
                </a:solidFill>
                <a:effectLst/>
                <a:latin typeface="+mn-lt"/>
                <a:ea typeface="+mn-ea"/>
                <a:cs typeface="+mn-cs"/>
              </a:rPr>
              <a:t>Bxl</a:t>
            </a:r>
            <a:r>
              <a:rPr lang="fr-BE" sz="1200" b="0" i="0" u="none" strike="noStrike" kern="1200" dirty="0" smtClean="0">
                <a:solidFill>
                  <a:schemeClr val="tx1"/>
                </a:solidFill>
                <a:effectLst/>
                <a:latin typeface="+mn-lt"/>
                <a:ea typeface="+mn-ea"/>
                <a:cs typeface="+mn-cs"/>
              </a:rPr>
              <a:t>, adaptée au réchauffement climatique, telle que l'imagine l'architecte belge Vincent Callebaut dans son projet</a:t>
            </a:r>
          </a:p>
          <a:p>
            <a:endParaRPr lang="fr-BE" baseline="0" dirty="0" smtClean="0"/>
          </a:p>
          <a:p>
            <a:r>
              <a:rPr lang="fr-BE" sz="1200" b="0" i="1" u="none" strike="noStrike" kern="1200" dirty="0" smtClean="0">
                <a:solidFill>
                  <a:schemeClr val="tx1"/>
                </a:solidFill>
                <a:effectLst/>
                <a:latin typeface="+mn-lt"/>
                <a:ea typeface="+mn-ea"/>
                <a:cs typeface="+mn-cs"/>
              </a:rPr>
              <a:t>Ce projet véhicule l'idée positive que la transition énergétique et la construction de bâtiments écologiques est une réalité </a:t>
            </a:r>
            <a:r>
              <a:rPr lang="fr-BE" sz="1200" b="0" i="1" u="none" strike="noStrike" kern="1200" dirty="0" err="1" smtClean="0">
                <a:solidFill>
                  <a:schemeClr val="tx1"/>
                </a:solidFill>
                <a:effectLst/>
                <a:latin typeface="+mn-lt"/>
                <a:ea typeface="+mn-ea"/>
                <a:cs typeface="+mn-cs"/>
              </a:rPr>
              <a:t>concrétisable</a:t>
            </a:r>
            <a:r>
              <a:rPr lang="fr-BE" sz="1200" b="0" i="1" u="none" strike="noStrike" kern="1200" dirty="0" smtClean="0">
                <a:solidFill>
                  <a:schemeClr val="tx1"/>
                </a:solidFill>
                <a:effectLst/>
                <a:latin typeface="+mn-lt"/>
                <a:ea typeface="+mn-ea"/>
                <a:cs typeface="+mn-cs"/>
              </a:rPr>
              <a:t> dés aujourd'hui à Bruxelles. Un tel projet écologique et énergétiquement autonome est en effet finançable et réalisable« </a:t>
            </a:r>
          </a:p>
          <a:p>
            <a:endParaRPr lang="fr-BE" sz="1200" b="0" i="0" u="none" strike="noStrike" kern="1200" dirty="0" smtClean="0">
              <a:solidFill>
                <a:schemeClr val="tx1"/>
              </a:solidFill>
              <a:effectLst/>
              <a:latin typeface="+mn-lt"/>
              <a:ea typeface="+mn-ea"/>
              <a:cs typeface="+mn-cs"/>
            </a:endParaRPr>
          </a:p>
          <a:p>
            <a:r>
              <a:rPr lang="fr-BE" sz="1200" b="0" i="0" u="none" strike="noStrike" kern="1200" dirty="0" smtClean="0">
                <a:solidFill>
                  <a:schemeClr val="tx1"/>
                </a:solidFill>
                <a:effectLst/>
                <a:latin typeface="+mn-lt"/>
                <a:ea typeface="+mn-ea"/>
                <a:cs typeface="+mn-cs"/>
              </a:rPr>
              <a:t>Des éco-villes "intelligentes" sortent aujourd’hui du sol, clé en main, en Asie (Chine et Corée du Sud) et en Arabie Saoudite, denses, durables et non émettrices de gaz à effet de serre. Les maisons, elles produiront plus d’énergie qu’elles n’en consommeront.</a:t>
            </a:r>
          </a:p>
          <a:p>
            <a:r>
              <a:rPr lang="fr-BE" sz="1200" b="0" i="0" u="none" strike="noStrike" kern="1200" dirty="0" smtClean="0">
                <a:solidFill>
                  <a:schemeClr val="tx1"/>
                </a:solidFill>
                <a:effectLst/>
                <a:latin typeface="+mn-lt"/>
                <a:ea typeface="+mn-ea"/>
                <a:cs typeface="+mn-cs"/>
              </a:rPr>
              <a:t>Quand on sait que les agglomérations consomment les </a:t>
            </a:r>
            <a:r>
              <a:rPr lang="fr-BE" sz="1200" b="1" i="0" u="none" strike="noStrike" kern="1200" dirty="0" smtClean="0">
                <a:solidFill>
                  <a:schemeClr val="tx1"/>
                </a:solidFill>
                <a:effectLst/>
                <a:latin typeface="+mn-lt"/>
                <a:ea typeface="+mn-ea"/>
                <a:cs typeface="+mn-cs"/>
              </a:rPr>
              <a:t>trois quarts de l’énergie</a:t>
            </a:r>
            <a:r>
              <a:rPr lang="fr-BE" sz="1200" b="0" i="0" u="none" strike="noStrike" kern="1200" dirty="0" smtClean="0">
                <a:solidFill>
                  <a:schemeClr val="tx1"/>
                </a:solidFill>
                <a:effectLst/>
                <a:latin typeface="+mn-lt"/>
                <a:ea typeface="+mn-ea"/>
                <a:cs typeface="+mn-cs"/>
              </a:rPr>
              <a:t> produite sur la planète et émettent</a:t>
            </a:r>
            <a:r>
              <a:rPr lang="fr-BE" sz="1200" b="1" i="0" u="none" strike="noStrike" kern="1200" dirty="0" smtClean="0">
                <a:solidFill>
                  <a:schemeClr val="tx1"/>
                </a:solidFill>
                <a:effectLst/>
                <a:latin typeface="+mn-lt"/>
                <a:ea typeface="+mn-ea"/>
                <a:cs typeface="+mn-cs"/>
              </a:rPr>
              <a:t> 80% du CO2</a:t>
            </a:r>
            <a:r>
              <a:rPr lang="fr-BE" sz="1200" b="0" i="0" u="none" strike="noStrike" kern="1200" dirty="0" smtClean="0">
                <a:solidFill>
                  <a:schemeClr val="tx1"/>
                </a:solidFill>
                <a:effectLst/>
                <a:latin typeface="+mn-lt"/>
                <a:ea typeface="+mn-ea"/>
                <a:cs typeface="+mn-cs"/>
              </a:rPr>
              <a:t> </a:t>
            </a:r>
            <a:r>
              <a:rPr lang="fr-BE" sz="1200" b="1" i="0" u="none" strike="noStrike" kern="1200" dirty="0" smtClean="0">
                <a:solidFill>
                  <a:schemeClr val="tx1"/>
                </a:solidFill>
                <a:effectLst/>
                <a:latin typeface="+mn-lt"/>
                <a:ea typeface="+mn-ea"/>
                <a:cs typeface="+mn-cs"/>
              </a:rPr>
              <a:t>d’origine anthropique</a:t>
            </a:r>
            <a:r>
              <a:rPr lang="fr-BE" sz="1200" b="0" i="0" u="none" strike="noStrike" kern="1200" dirty="0" smtClean="0">
                <a:solidFill>
                  <a:schemeClr val="tx1"/>
                </a:solidFill>
                <a:effectLst/>
                <a:latin typeface="+mn-lt"/>
                <a:ea typeface="+mn-ea"/>
                <a:cs typeface="+mn-cs"/>
              </a:rPr>
              <a:t>, préparer des villes à énergie durable pour lutter contre le changement climatique, constitue un enjeu énorme pour l’avenir de l’humanité.</a:t>
            </a:r>
          </a:p>
          <a:p>
            <a:r>
              <a:rPr lang="fr-BE" sz="1200" b="1" i="0" u="none" strike="noStrike" kern="1200" dirty="0" smtClean="0">
                <a:solidFill>
                  <a:schemeClr val="tx1"/>
                </a:solidFill>
                <a:effectLst/>
                <a:latin typeface="+mn-lt"/>
                <a:ea typeface="+mn-ea"/>
                <a:cs typeface="+mn-cs"/>
              </a:rPr>
              <a:t>L’éco-ville type de demain, </a:t>
            </a:r>
            <a:r>
              <a:rPr lang="fr-BE" sz="1200" b="0" i="0" u="none" strike="noStrike" kern="1200" dirty="0" smtClean="0">
                <a:solidFill>
                  <a:schemeClr val="tx1"/>
                </a:solidFill>
                <a:effectLst/>
                <a:latin typeface="+mn-lt"/>
                <a:ea typeface="+mn-ea"/>
                <a:cs typeface="+mn-cs"/>
              </a:rPr>
              <a:t>végétalisée pour résister aux fortes chaleurs, "intelligente" et connectée pour s’adapter et lutter contre le réchauffement climatique, utilise les énergies propres et recycle ses déchets pour les convertir en ressources énergétiques naturelles. Verticale en son centre, elle regroupe lieux de travail et de vie, services et aires de sport qu’elle ne rejette plus en périphérie. Tout y est accessible en moins de 10 minutes, à pied ou à vélo. Elle offre aussi une qualité de vie en hausse, favorise la mixité sociale et réinvente des transports neutres en carbone. Elle s’invente dès aujourd’hui.</a:t>
            </a:r>
            <a:endParaRPr lang="fr-BE" dirty="0"/>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1</a:t>
            </a:fld>
            <a:endParaRPr lang="fr-BE"/>
          </a:p>
        </p:txBody>
      </p:sp>
    </p:spTree>
    <p:extLst>
      <p:ext uri="{BB962C8B-B14F-4D97-AF65-F5344CB8AC3E}">
        <p14:creationId xmlns:p14="http://schemas.microsoft.com/office/powerpoint/2010/main" val="2086943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kern="1200" dirty="0" smtClean="0">
                <a:solidFill>
                  <a:schemeClr val="tx1"/>
                </a:solidFill>
                <a:effectLst/>
                <a:latin typeface="+mn-lt"/>
                <a:ea typeface="+mn-ea"/>
                <a:cs typeface="+mn-cs"/>
              </a:rPr>
              <a:t>L’outil s’adresse tout d’abord aux acteurs locaux : autorités locales et commissions locales de développement rural (CLDR) et à l’assistance à laquelle ils ont éventuellement recours : auteurs de programme et/ou organisme d’accompagnement (FRW, GREOA, WFG, bureau privé).</a:t>
            </a:r>
          </a:p>
          <a:p>
            <a:endParaRPr lang="fr-BE" sz="1200" kern="1200" dirty="0" smtClean="0">
              <a:solidFill>
                <a:schemeClr val="tx1"/>
              </a:solidFill>
              <a:effectLst/>
              <a:latin typeface="+mn-lt"/>
              <a:ea typeface="+mn-ea"/>
              <a:cs typeface="+mn-cs"/>
            </a:endParaRPr>
          </a:p>
          <a:p>
            <a:r>
              <a:rPr lang="fr-BE" sz="1200" kern="1200" dirty="0" smtClean="0">
                <a:solidFill>
                  <a:schemeClr val="tx1"/>
                </a:solidFill>
                <a:effectLst/>
                <a:latin typeface="+mn-lt"/>
                <a:ea typeface="+mn-ea"/>
                <a:cs typeface="+mn-cs"/>
              </a:rPr>
              <a:t>L’outil pourrait également être utilisé dans l’optique d’une collaboration </a:t>
            </a:r>
            <a:r>
              <a:rPr lang="fr-BE" sz="1200" kern="1200" dirty="0" err="1" smtClean="0">
                <a:solidFill>
                  <a:schemeClr val="tx1"/>
                </a:solidFill>
                <a:effectLst/>
                <a:latin typeface="+mn-lt"/>
                <a:ea typeface="+mn-ea"/>
                <a:cs typeface="+mn-cs"/>
              </a:rPr>
              <a:t>transcommunale</a:t>
            </a:r>
            <a:r>
              <a:rPr lang="fr-BE" sz="1200" kern="1200" dirty="0" smtClean="0">
                <a:solidFill>
                  <a:schemeClr val="tx1"/>
                </a:solidFill>
                <a:effectLst/>
                <a:latin typeface="+mn-lt"/>
                <a:ea typeface="+mn-ea"/>
                <a:cs typeface="+mn-cs"/>
              </a:rPr>
              <a:t>.</a:t>
            </a:r>
          </a:p>
          <a:p>
            <a:endParaRPr lang="fr-BE" sz="1200" kern="1200" dirty="0" smtClean="0">
              <a:solidFill>
                <a:schemeClr val="tx1"/>
              </a:solidFill>
              <a:effectLst/>
              <a:latin typeface="+mn-lt"/>
              <a:ea typeface="+mn-ea"/>
              <a:cs typeface="+mn-cs"/>
            </a:endParaRPr>
          </a:p>
          <a:p>
            <a:r>
              <a:rPr lang="fr-BE" sz="1200" kern="1200" dirty="0" smtClean="0">
                <a:solidFill>
                  <a:schemeClr val="tx1"/>
                </a:solidFill>
                <a:effectLst/>
                <a:latin typeface="+mn-lt"/>
                <a:ea typeface="+mn-ea"/>
                <a:cs typeface="+mn-cs"/>
              </a:rPr>
              <a:t>Bien que l’outil soit essentiellement destiné à un usage local, il va sans dire que tout programme de développement nécessite l’approbation des pouvoirs régionaux avant sa mise en œuvre. Dans ce sens, l’outil pourra également être utilisé par l’administration régionale. </a:t>
            </a:r>
          </a:p>
          <a:p>
            <a:endParaRPr lang="fr-BE" sz="1200" kern="1200" dirty="0" smtClean="0">
              <a:solidFill>
                <a:schemeClr val="tx1"/>
              </a:solidFill>
              <a:effectLst/>
              <a:latin typeface="+mn-lt"/>
              <a:ea typeface="+mn-ea"/>
              <a:cs typeface="+mn-cs"/>
            </a:endParaRPr>
          </a:p>
          <a:p>
            <a:pPr lvl="1"/>
            <a:endParaRPr lang="fr-BE" dirty="0" smtClean="0"/>
          </a:p>
          <a:p>
            <a:pPr lvl="1"/>
            <a:endParaRPr lang="fr-BE" dirty="0" smtClean="0"/>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10</a:t>
            </a:fld>
            <a:endParaRPr lang="fr-BE"/>
          </a:p>
        </p:txBody>
      </p:sp>
    </p:spTree>
    <p:extLst>
      <p:ext uri="{BB962C8B-B14F-4D97-AF65-F5344CB8AC3E}">
        <p14:creationId xmlns:p14="http://schemas.microsoft.com/office/powerpoint/2010/main" val="2227005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628650" lvl="1" indent="-171450">
              <a:buFont typeface="Wingdings" panose="05000000000000000000" pitchFamily="2" charset="2"/>
              <a:buChar char="à"/>
            </a:pPr>
            <a:endParaRPr lang="fr-BE"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11</a:t>
            </a:fld>
            <a:endParaRPr lang="fr-BE"/>
          </a:p>
        </p:txBody>
      </p:sp>
    </p:spTree>
    <p:extLst>
      <p:ext uri="{BB962C8B-B14F-4D97-AF65-F5344CB8AC3E}">
        <p14:creationId xmlns:p14="http://schemas.microsoft.com/office/powerpoint/2010/main" val="3480364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457200" lvl="1" indent="0">
              <a:buFont typeface="Wingdings" panose="05000000000000000000" pitchFamily="2" charset="2"/>
              <a:buNone/>
            </a:pPr>
            <a:r>
              <a:rPr lang="fr-BE" sz="1200" kern="1200" dirty="0" smtClean="0">
                <a:solidFill>
                  <a:schemeClr val="tx1"/>
                </a:solidFill>
                <a:effectLst/>
                <a:latin typeface="+mn-lt"/>
                <a:ea typeface="+mn-ea"/>
                <a:cs typeface="+mn-cs"/>
              </a:rPr>
              <a:t>Environnement habité.</a:t>
            </a:r>
            <a:r>
              <a:rPr lang="fr-BE" sz="1200" kern="1200" baseline="0" dirty="0" smtClean="0">
                <a:solidFill>
                  <a:schemeClr val="tx1"/>
                </a:solidFill>
                <a:effectLst/>
                <a:latin typeface="+mn-lt"/>
                <a:ea typeface="+mn-ea"/>
                <a:cs typeface="+mn-cs"/>
              </a:rPr>
              <a:t> Trois composantes définissent cet environnement habité : </a:t>
            </a:r>
          </a:p>
          <a:p>
            <a:pPr marL="457200" lvl="1" indent="0">
              <a:buFont typeface="Wingdings" panose="05000000000000000000" pitchFamily="2" charset="2"/>
              <a:buNone/>
            </a:pPr>
            <a:r>
              <a:rPr lang="fr-BE" sz="1200" kern="1200" baseline="0" dirty="0" smtClean="0">
                <a:solidFill>
                  <a:schemeClr val="tx1"/>
                </a:solidFill>
                <a:effectLst/>
                <a:latin typeface="+mn-lt"/>
                <a:ea typeface="+mn-ea"/>
                <a:cs typeface="+mn-cs"/>
              </a:rPr>
              <a:t>il s’agit de sa vitalité économique (emploi, richesse), </a:t>
            </a:r>
          </a:p>
          <a:p>
            <a:pPr marL="457200" lvl="1" indent="0">
              <a:buFont typeface="Wingdings" panose="05000000000000000000" pitchFamily="2" charset="2"/>
              <a:buNone/>
            </a:pPr>
            <a:r>
              <a:rPr lang="fr-BE" sz="1200" kern="1200" baseline="0" dirty="0" smtClean="0">
                <a:solidFill>
                  <a:schemeClr val="tx1"/>
                </a:solidFill>
                <a:effectLst/>
                <a:latin typeface="+mn-lt"/>
                <a:ea typeface="+mn-ea"/>
                <a:cs typeface="+mn-cs"/>
              </a:rPr>
              <a:t>de son intégrité environnementale (densité de population, l’usage qui est fait de l’environnement pour se déplacer, se chauffer, vivre au sens large – usage de l’eau, de l’air, de la terre)</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BE" sz="1200" kern="1200" baseline="0" dirty="0" smtClean="0">
                <a:solidFill>
                  <a:schemeClr val="tx1"/>
                </a:solidFill>
                <a:effectLst/>
                <a:latin typeface="+mn-lt"/>
                <a:ea typeface="+mn-ea"/>
                <a:cs typeface="+mn-cs"/>
              </a:rPr>
              <a:t>et de son bien-être social (accessibilité aux services, </a:t>
            </a:r>
            <a:r>
              <a:rPr lang="fr-BE" sz="1200" i="1" dirty="0" smtClean="0"/>
              <a:t>la présence d’un certain nombre d’équipements; auxquels s’ajoutent des aspects plus qualitatifs mis en avant au travers des questions de propreté, de qualité des espaces extérieurs, de sentiment de sécurité</a:t>
            </a:r>
            <a:r>
              <a:rPr lang="fr-BE" sz="1200" kern="1200" baseline="0" dirty="0" smtClean="0">
                <a:solidFill>
                  <a:schemeClr val="tx1"/>
                </a:solidFill>
                <a:effectLst/>
                <a:latin typeface="+mn-lt"/>
                <a:ea typeface="+mn-ea"/>
                <a:cs typeface="+mn-cs"/>
              </a:rPr>
              <a:t>, nuisances tangibles : bruit/odeur/paysage).</a:t>
            </a:r>
            <a:endParaRPr lang="fr-BE"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2</a:t>
            </a:fld>
            <a:endParaRPr lang="fr-BE"/>
          </a:p>
        </p:txBody>
      </p:sp>
    </p:spTree>
    <p:extLst>
      <p:ext uri="{BB962C8B-B14F-4D97-AF65-F5344CB8AC3E}">
        <p14:creationId xmlns:p14="http://schemas.microsoft.com/office/powerpoint/2010/main" val="581118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457200" lvl="1" indent="0">
              <a:buFont typeface="Wingdings" panose="05000000000000000000" pitchFamily="2" charset="2"/>
              <a:buNone/>
            </a:pPr>
            <a:endParaRPr lang="fr-BE"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3</a:t>
            </a:fld>
            <a:endParaRPr lang="fr-BE"/>
          </a:p>
        </p:txBody>
      </p:sp>
    </p:spTree>
    <p:extLst>
      <p:ext uri="{BB962C8B-B14F-4D97-AF65-F5344CB8AC3E}">
        <p14:creationId xmlns:p14="http://schemas.microsoft.com/office/powerpoint/2010/main" val="3636708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kern="1200" dirty="0" smtClean="0">
                <a:solidFill>
                  <a:schemeClr val="tx1"/>
                </a:solidFill>
                <a:effectLst/>
                <a:latin typeface="+mn-lt"/>
                <a:ea typeface="+mn-ea"/>
                <a:cs typeface="+mn-cs"/>
              </a:rPr>
              <a:t>Quelles sont les dimensions du cadre de vie ? Pour répondre à cette question, plusieurs ouvrages ont été consultés. De ceux-ci, il ressort une relative complexité du concept, celui-ci n’étant pas communément défini de manière univoque mais plutôt abordé au travers de nombreuses formulations. En outre, des auteurs lus, très peu s’engagent à définir précisément le concept de cadre de vie. En effet, il s’agit plutôt de </a:t>
            </a:r>
            <a:r>
              <a:rPr lang="fr-BE" sz="1200" i="1" kern="1200" dirty="0" smtClean="0">
                <a:solidFill>
                  <a:schemeClr val="tx1"/>
                </a:solidFill>
                <a:effectLst/>
                <a:latin typeface="+mn-lt"/>
                <a:ea typeface="+mn-ea"/>
                <a:cs typeface="+mn-cs"/>
              </a:rPr>
              <a:t>discussions à propos</a:t>
            </a:r>
            <a:r>
              <a:rPr lang="fr-BE" sz="1200" kern="1200" dirty="0" smtClean="0">
                <a:solidFill>
                  <a:schemeClr val="tx1"/>
                </a:solidFill>
                <a:effectLst/>
                <a:latin typeface="+mn-lt"/>
                <a:ea typeface="+mn-ea"/>
                <a:cs typeface="+mn-cs"/>
              </a:rPr>
              <a:t> du cadre de vie : de la manière de l’améliorer, de son impact sur la population (sur son  bien-être, sa qualité de vie), de la mesure de sa qualité ou des problématiques le concernant.</a:t>
            </a:r>
            <a:r>
              <a:rPr lang="fr-BE" sz="1200" i="1" kern="1200" dirty="0" smtClean="0">
                <a:solidFill>
                  <a:schemeClr val="tx1"/>
                </a:solidFill>
                <a:effectLst/>
                <a:latin typeface="+mn-lt"/>
                <a:ea typeface="+mn-ea"/>
                <a:cs typeface="+mn-cs"/>
              </a:rPr>
              <a:t> </a:t>
            </a:r>
            <a:endParaRPr lang="fr-BE" sz="1200" kern="1200" dirty="0" smtClean="0">
              <a:solidFill>
                <a:schemeClr val="tx1"/>
              </a:solidFill>
              <a:effectLst/>
              <a:latin typeface="+mn-lt"/>
              <a:ea typeface="+mn-ea"/>
              <a:cs typeface="+mn-cs"/>
            </a:endParaRPr>
          </a:p>
          <a:p>
            <a:r>
              <a:rPr lang="fr-BE" sz="1200" kern="1200" dirty="0" smtClean="0">
                <a:solidFill>
                  <a:schemeClr val="tx1"/>
                </a:solidFill>
                <a:effectLst/>
                <a:latin typeface="+mn-lt"/>
                <a:ea typeface="+mn-ea"/>
                <a:cs typeface="+mn-cs"/>
              </a:rPr>
              <a:t>Les dimensions du concept ont toutefois pu être ciblées. Notons que l’ensemble des dimensions citées par les auteurs pour traiter du cadre de vie ne sont pas reconnues de tous. L’exercice qui a été mené ici, consistait à identifier les dimensions évoquées le plus fréquemment, de manière à valider celles retenues pour la suite de la construction de l’outil. </a:t>
            </a:r>
          </a:p>
          <a:p>
            <a:endParaRPr lang="fr-BE" dirty="0"/>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4</a:t>
            </a:fld>
            <a:endParaRPr lang="fr-BE"/>
          </a:p>
        </p:txBody>
      </p:sp>
    </p:spTree>
    <p:extLst>
      <p:ext uri="{BB962C8B-B14F-4D97-AF65-F5344CB8AC3E}">
        <p14:creationId xmlns:p14="http://schemas.microsoft.com/office/powerpoint/2010/main" val="2437672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fr-BE" sz="1800" dirty="0" smtClean="0"/>
              <a:t>Concept qui comprend toute une série de facteurs influant sur ce qui a de l’importance dans notre vie, sans se limiter à l’aspect matériel</a:t>
            </a:r>
          </a:p>
          <a:p>
            <a:pPr>
              <a:lnSpc>
                <a:spcPct val="150000"/>
              </a:lnSpc>
            </a:pPr>
            <a:endParaRPr lang="fr-BE" sz="1800" dirty="0" smtClean="0"/>
          </a:p>
          <a:p>
            <a:pPr>
              <a:lnSpc>
                <a:spcPct val="150000"/>
              </a:lnSpc>
            </a:pPr>
            <a:r>
              <a:rPr lang="fr-BE" sz="1800" dirty="0" smtClean="0"/>
              <a:t>Cadre de vie = infrastructure matérielle + infrastructure informationnelle</a:t>
            </a:r>
          </a:p>
          <a:p>
            <a:pPr lvl="1">
              <a:lnSpc>
                <a:spcPct val="150000"/>
              </a:lnSpc>
            </a:pPr>
            <a:r>
              <a:rPr lang="fr-BE" sz="1600" dirty="0" smtClean="0"/>
              <a:t>Infrastructure matérielle  = objets attachés à l’espace</a:t>
            </a:r>
          </a:p>
          <a:p>
            <a:pPr lvl="2">
              <a:lnSpc>
                <a:spcPct val="150000"/>
              </a:lnSpc>
            </a:pPr>
            <a:r>
              <a:rPr lang="fr-BE" sz="1600" dirty="0" smtClean="0"/>
              <a:t>Biens  économiques privés (produits,  reproductibles, substituables)</a:t>
            </a:r>
          </a:p>
          <a:p>
            <a:pPr lvl="2">
              <a:lnSpc>
                <a:spcPct val="150000"/>
              </a:lnSpc>
            </a:pPr>
            <a:r>
              <a:rPr lang="fr-BE" sz="1600" dirty="0" smtClean="0"/>
              <a:t>Biens collectifs généralement fournis par la puissance publique locale</a:t>
            </a:r>
          </a:p>
          <a:p>
            <a:pPr lvl="2">
              <a:lnSpc>
                <a:spcPct val="150000"/>
              </a:lnSpc>
            </a:pPr>
            <a:r>
              <a:rPr lang="fr-BE" sz="1600" dirty="0" smtClean="0"/>
              <a:t>Actifs naturels (ni produits, ni reproductibles, n’ayant pas de substitut)</a:t>
            </a:r>
          </a:p>
          <a:p>
            <a:pPr lvl="1">
              <a:lnSpc>
                <a:spcPct val="150000"/>
              </a:lnSpc>
            </a:pPr>
            <a:r>
              <a:rPr lang="fr-BE" sz="1600" dirty="0" smtClean="0"/>
              <a:t>Infrastructure informationnelle = ensemble de règles qui s’appliquent sur les biens supports et régissent leurs usages</a:t>
            </a:r>
          </a:p>
          <a:p>
            <a:pPr lvl="1">
              <a:lnSpc>
                <a:spcPct val="150000"/>
              </a:lnSpc>
            </a:pPr>
            <a:endParaRPr lang="fr-BE" sz="1600" dirty="0" smtClean="0"/>
          </a:p>
          <a:p>
            <a:pPr lvl="1">
              <a:lnSpc>
                <a:spcPct val="150000"/>
              </a:lnSpc>
            </a:pPr>
            <a:r>
              <a:rPr lang="fr-BE" sz="1600" dirty="0" smtClean="0"/>
              <a:t>Règles</a:t>
            </a:r>
            <a:r>
              <a:rPr lang="fr-BE" sz="1600" baseline="0" dirty="0" smtClean="0"/>
              <a:t> dont nous sommes les acteurs</a:t>
            </a:r>
          </a:p>
          <a:p>
            <a:pPr lvl="1">
              <a:lnSpc>
                <a:spcPct val="150000"/>
              </a:lnSpc>
            </a:pPr>
            <a:endParaRPr lang="fr-BE" sz="1600" baseline="0" dirty="0" smtClean="0"/>
          </a:p>
          <a:p>
            <a:pPr marL="457200" lvl="1" indent="0">
              <a:buFont typeface="Wingdings" panose="05000000000000000000" pitchFamily="2" charset="2"/>
              <a:buNone/>
            </a:pPr>
            <a:r>
              <a:rPr lang="fr-BE" sz="1200" i="1" dirty="0" smtClean="0"/>
              <a:t>« La qualité de notre environnement a une incidence directe sur notre santé et notre qualité de vie »</a:t>
            </a:r>
            <a:endParaRPr lang="fr-BE"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5</a:t>
            </a:fld>
            <a:endParaRPr lang="fr-BE"/>
          </a:p>
        </p:txBody>
      </p:sp>
    </p:spTree>
    <p:extLst>
      <p:ext uri="{BB962C8B-B14F-4D97-AF65-F5344CB8AC3E}">
        <p14:creationId xmlns:p14="http://schemas.microsoft.com/office/powerpoint/2010/main" val="1148602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buFont typeface="Wingdings" pitchFamily="2" charset="2"/>
              <a:buNone/>
            </a:pPr>
            <a:endParaRPr lang="fr-BE" dirty="0" smtClean="0"/>
          </a:p>
          <a:p>
            <a:pPr lvl="1"/>
            <a:endParaRPr lang="fr-BE" dirty="0" smtClean="0"/>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6</a:t>
            </a:fld>
            <a:endParaRPr lang="fr-BE"/>
          </a:p>
        </p:txBody>
      </p:sp>
    </p:spTree>
    <p:extLst>
      <p:ext uri="{BB962C8B-B14F-4D97-AF65-F5344CB8AC3E}">
        <p14:creationId xmlns:p14="http://schemas.microsoft.com/office/powerpoint/2010/main" val="2227005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endParaRPr lang="fr-BE" dirty="0" smtClean="0"/>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7</a:t>
            </a:fld>
            <a:endParaRPr lang="fr-BE"/>
          </a:p>
        </p:txBody>
      </p:sp>
    </p:spTree>
    <p:extLst>
      <p:ext uri="{BB962C8B-B14F-4D97-AF65-F5344CB8AC3E}">
        <p14:creationId xmlns:p14="http://schemas.microsoft.com/office/powerpoint/2010/main" val="2473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kern="1200" dirty="0" smtClean="0">
                <a:solidFill>
                  <a:schemeClr val="tx1"/>
                </a:solidFill>
                <a:effectLst/>
                <a:latin typeface="+mn-lt"/>
                <a:ea typeface="+mn-ea"/>
                <a:cs typeface="+mn-cs"/>
              </a:rPr>
              <a:t>La typologie utilisée est-elle toujours la suivante : </a:t>
            </a:r>
          </a:p>
          <a:p>
            <a:pPr lvl="0"/>
            <a:r>
              <a:rPr lang="fr-BE" sz="1200" kern="1200" dirty="0" smtClean="0">
                <a:solidFill>
                  <a:schemeClr val="tx1"/>
                </a:solidFill>
                <a:effectLst/>
                <a:latin typeface="+mn-lt"/>
                <a:ea typeface="+mn-ea"/>
                <a:cs typeface="+mn-cs"/>
              </a:rPr>
              <a:t>Une commune est dite « rurale » si plus de 85% de sa surface est composée de territoires ruraux.</a:t>
            </a:r>
          </a:p>
          <a:p>
            <a:pPr lvl="0"/>
            <a:r>
              <a:rPr lang="fr-BE" sz="1200" kern="1200" dirty="0" smtClean="0">
                <a:solidFill>
                  <a:schemeClr val="tx1"/>
                </a:solidFill>
                <a:effectLst/>
                <a:latin typeface="+mn-lt"/>
                <a:ea typeface="+mn-ea"/>
                <a:cs typeface="+mn-cs"/>
              </a:rPr>
              <a:t>Une commune est dite « semi-rurale » si 60 à 85% de sa surface est composée de territoires ruraux.</a:t>
            </a:r>
          </a:p>
          <a:p>
            <a:pPr lvl="0"/>
            <a:r>
              <a:rPr lang="fr-BE" sz="1200" kern="1200" dirty="0" smtClean="0">
                <a:solidFill>
                  <a:schemeClr val="tx1"/>
                </a:solidFill>
                <a:effectLst/>
                <a:latin typeface="+mn-lt"/>
                <a:ea typeface="+mn-ea"/>
                <a:cs typeface="+mn-cs"/>
              </a:rPr>
              <a:t>Une commune est dite « non rurale » si moins de 60% de sa surface est composée de territoires ruraux.</a:t>
            </a:r>
          </a:p>
          <a:p>
            <a:r>
              <a:rPr lang="fr-BE" sz="1200" kern="1200" dirty="0" smtClean="0">
                <a:solidFill>
                  <a:schemeClr val="tx1"/>
                </a:solidFill>
                <a:effectLst/>
                <a:latin typeface="+mn-lt"/>
                <a:ea typeface="+mn-ea"/>
                <a:cs typeface="+mn-cs"/>
              </a:rPr>
              <a:t>Sachant qu’un territoire rural est défini comme étant un secteur statistique dont la densité de population est inférieure à 150 hab./km2 et/ou 80 % min de sa surface totale est couverte par des espaces ruraux, lesquels correspondent aux classes d’occupation du sol dites « rurales » (classes «2.Territoires agricoles », « 3.Forêts et milieux semi-naturels » et « 4.Zones humides » de la COSW).</a:t>
            </a:r>
          </a:p>
          <a:p>
            <a:pPr lvl="1"/>
            <a:endParaRPr lang="fr-BE" dirty="0" smtClean="0"/>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8</a:t>
            </a:fld>
            <a:endParaRPr lang="fr-BE"/>
          </a:p>
        </p:txBody>
      </p:sp>
    </p:spTree>
    <p:extLst>
      <p:ext uri="{BB962C8B-B14F-4D97-AF65-F5344CB8AC3E}">
        <p14:creationId xmlns:p14="http://schemas.microsoft.com/office/powerpoint/2010/main" val="858515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endParaRPr lang="fr-BE" dirty="0" smtClean="0">
              <a:solidFill>
                <a:schemeClr val="accent1"/>
              </a:solidFill>
            </a:endParaRPr>
          </a:p>
        </p:txBody>
      </p:sp>
      <p:sp>
        <p:nvSpPr>
          <p:cNvPr id="4" name="Espace réservé du numéro de diapositive 3"/>
          <p:cNvSpPr>
            <a:spLocks noGrp="1"/>
          </p:cNvSpPr>
          <p:nvPr>
            <p:ph type="sldNum" sz="quarter" idx="10"/>
          </p:nvPr>
        </p:nvSpPr>
        <p:spPr/>
        <p:txBody>
          <a:bodyPr/>
          <a:lstStyle/>
          <a:p>
            <a:fld id="{0684CFA0-040B-4DBA-BE02-8713734D7367}" type="slidenum">
              <a:rPr lang="fr-BE" smtClean="0"/>
              <a:pPr/>
              <a:t>9</a:t>
            </a:fld>
            <a:endParaRPr lang="fr-BE"/>
          </a:p>
        </p:txBody>
      </p:sp>
    </p:spTree>
    <p:extLst>
      <p:ext uri="{BB962C8B-B14F-4D97-AF65-F5344CB8AC3E}">
        <p14:creationId xmlns:p14="http://schemas.microsoft.com/office/powerpoint/2010/main" val="370219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smtClean="0"/>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D9019C88-B5DA-497E-B457-209F2A801B39}" type="datetime1">
              <a:rPr lang="fr-FR" smtClean="0"/>
              <a:t>26/03/2018</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1533A467-FD80-4FE4-A011-D8625718A24F}" type="datetime1">
              <a:rPr lang="fr-FR" smtClean="0"/>
              <a:t>26/03/2018</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2215BDD-920B-41CC-83F2-9C0435F5C1D7}" type="datetime1">
              <a:rPr lang="fr-FR" smtClean="0"/>
              <a:t>26/03/2018</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BE"/>
          </a:p>
        </p:txBody>
      </p:sp>
      <p:sp>
        <p:nvSpPr>
          <p:cNvPr id="4" name="Espace réservé de la date 3"/>
          <p:cNvSpPr>
            <a:spLocks noGrp="1"/>
          </p:cNvSpPr>
          <p:nvPr>
            <p:ph type="dt" sz="half" idx="10"/>
          </p:nvPr>
        </p:nvSpPr>
        <p:spPr/>
        <p:txBody>
          <a:bodyPr/>
          <a:lstStyle/>
          <a:p>
            <a:fld id="{34FDBBCA-4C33-45E1-91C1-E2252E64DD74}" type="datetime1">
              <a:rPr lang="fr-FR" smtClean="0"/>
              <a:t>26/03/2018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2452579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FBD22D8B-E90F-490D-B061-3F91D2F95508}" type="datetime1">
              <a:rPr lang="fr-FR" smtClean="0"/>
              <a:t>26/03/2018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1506923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6299C2F-61F2-4FBE-9EAB-A1C9424EFC56}" type="datetime1">
              <a:rPr lang="fr-FR" smtClean="0"/>
              <a:t>26/03/2018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3484204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9B7D9A5-DA1A-4EC9-BA09-6AC8EA1F7B58}" type="datetime1">
              <a:rPr lang="fr-FR" smtClean="0"/>
              <a:t>26/03/2018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1187275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23AC0499-BB3A-4527-9741-96232B299D2F}" type="datetime1">
              <a:rPr lang="fr-FR" smtClean="0"/>
              <a:t>26/03/2018</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28476143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2F0C0876-D2C9-4709-9730-1B825E8B89BE}" type="datetime1">
              <a:rPr lang="fr-FR" smtClean="0"/>
              <a:t>26/03/2018</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3941830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7490629-A22A-49E2-9CB1-B2B40AEDB6DD}" type="datetime1">
              <a:rPr lang="fr-FR" smtClean="0"/>
              <a:t>26/03/2018</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21320781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2F6DAD7-BC5E-4B56-88B5-8EBA6E3AF6FB}" type="datetime1">
              <a:rPr lang="fr-FR" smtClean="0"/>
              <a:t>26/03/2018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1236076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EB6BAFC-78EB-4E8B-857B-6AD5B88CA46E}" type="datetime1">
              <a:rPr lang="fr-FR" smtClean="0"/>
              <a:t>26/03/2018</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0C1F7FB-0E5A-4E19-88BC-687DB7FA9E3A}" type="datetime1">
              <a:rPr lang="fr-FR" smtClean="0"/>
              <a:t>26/03/2018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6529526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152C5C88-AB1D-4EFC-9B26-6773D448D2E0}" type="datetime1">
              <a:rPr lang="fr-FR" smtClean="0"/>
              <a:t>26/03/2018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22487339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FAB15D34-EE4E-48EF-BE3C-70DD6E503056}" type="datetime1">
              <a:rPr lang="fr-FR" smtClean="0"/>
              <a:t>26/03/2018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2034237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481314C-FB6A-4C87-A036-4479A41C1022}" type="datetime1">
              <a:rPr lang="fr-FR" smtClean="0"/>
              <a:t>26/03/2018</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5AEF80B-3FF8-4598-A33F-8856E0AE288B}" type="datetime1">
              <a:rPr lang="fr-FR" smtClean="0"/>
              <a:t>26/03/2018</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7B343CC-760A-420E-868D-43A9898536D7}" type="datetime1">
              <a:rPr lang="fr-FR" smtClean="0"/>
              <a:t>26/03/2018</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1B91313F-0905-4CD0-918C-8E19CD268A34}" type="datetime1">
              <a:rPr lang="fr-FR" smtClean="0"/>
              <a:t>26/03/2018</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A47882-DC42-45B5-A35D-C84C4CE908FA}" type="datetime1">
              <a:rPr lang="fr-FR" smtClean="0"/>
              <a:t>26/03/2018</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361278C-FAD5-435E-A2D6-F9ACEDF7BD54}" type="datetime1">
              <a:rPr lang="fr-FR" smtClean="0"/>
              <a:t>26/03/2018</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D58DC28-06D2-486E-BEBE-8C3C4533A9C8}" type="datetime1">
              <a:rPr lang="fr-FR" smtClean="0"/>
              <a:t>26/03/2018</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D1CB908-6DB7-41FF-B598-1C9C24E8D1BB}" type="datetime1">
              <a:rPr lang="fr-FR" smtClean="0"/>
              <a:t>26/03/2018</a:t>
            </a:fld>
            <a:endParaRPr lang="fr-BE"/>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BE"/>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DF2C2-C00E-4E62-B5B2-1917B9D3347D}" type="datetime1">
              <a:rPr lang="fr-FR" smtClean="0"/>
              <a:t>26/03/2018</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extLst>
      <p:ext uri="{BB962C8B-B14F-4D97-AF65-F5344CB8AC3E}">
        <p14:creationId xmlns:p14="http://schemas.microsoft.com/office/powerpoint/2010/main" val="1748667565"/>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jpeg"/><Relationship Id="rId5" Type="http://schemas.openxmlformats.org/officeDocument/2006/relationships/hyperlink" Target="http://www.capru.be/"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656442" y="1259965"/>
            <a:ext cx="7776864" cy="1446550"/>
          </a:xfrm>
          <a:prstGeom prst="rect">
            <a:avLst/>
          </a:prstGeom>
        </p:spPr>
        <p:txBody>
          <a:bodyPr wrap="square">
            <a:spAutoFit/>
          </a:bodyPr>
          <a:lstStyle/>
          <a:p>
            <a:pPr marL="342900" indent="-342900" algn="ctr">
              <a:spcBef>
                <a:spcPct val="20000"/>
              </a:spcBef>
            </a:pPr>
            <a:r>
              <a:rPr lang="fr-BE" sz="1600" b="1" dirty="0" smtClean="0">
                <a:solidFill>
                  <a:schemeClr val="accent2"/>
                </a:solidFill>
                <a:latin typeface="+mj-lt"/>
                <a:ea typeface="Arial Unicode MS" pitchFamily="34" charset="-128"/>
                <a:cs typeface="Arial Unicode MS" pitchFamily="34" charset="-128"/>
              </a:rPr>
              <a:t>Qualité du cadre de vie </a:t>
            </a:r>
          </a:p>
          <a:p>
            <a:pPr marL="342900" indent="-342900" algn="ctr">
              <a:spcBef>
                <a:spcPct val="20000"/>
              </a:spcBef>
            </a:pPr>
            <a:r>
              <a:rPr lang="fr-BE" sz="1600" b="1" dirty="0" smtClean="0">
                <a:solidFill>
                  <a:schemeClr val="accent2"/>
                </a:solidFill>
                <a:latin typeface="+mj-lt"/>
                <a:ea typeface="Arial Unicode MS" pitchFamily="34" charset="-128"/>
                <a:cs typeface="Arial Unicode MS" pitchFamily="34" charset="-128"/>
              </a:rPr>
              <a:t>Pourquoi et comment l’apprécier dans une perspective de développement durable ?</a:t>
            </a:r>
          </a:p>
          <a:p>
            <a:pPr marL="342900" indent="-342900" algn="ctr">
              <a:spcBef>
                <a:spcPct val="20000"/>
              </a:spcBef>
            </a:pPr>
            <a:r>
              <a:rPr lang="fr-BE" sz="1400" b="1" dirty="0" smtClean="0">
                <a:solidFill>
                  <a:schemeClr val="accent2"/>
                </a:solidFill>
                <a:latin typeface="+mj-lt"/>
                <a:ea typeface="Arial Unicode MS" pitchFamily="34" charset="-128"/>
                <a:cs typeface="Arial Unicode MS" pitchFamily="34" charset="-128"/>
              </a:rPr>
              <a:t>29 mars 2018</a:t>
            </a:r>
          </a:p>
          <a:p>
            <a:pPr marL="342900" indent="-342900" algn="ctr">
              <a:spcBef>
                <a:spcPct val="20000"/>
              </a:spcBef>
            </a:pPr>
            <a:endParaRPr lang="fr-BE" sz="1500" dirty="0" smtClean="0">
              <a:solidFill>
                <a:schemeClr val="accent2"/>
              </a:solidFill>
              <a:latin typeface="+mj-lt"/>
              <a:ea typeface="Arial Unicode MS" pitchFamily="34" charset="-128"/>
              <a:cs typeface="Arial Unicode MS" pitchFamily="34" charset="-128"/>
            </a:endParaRPr>
          </a:p>
          <a:p>
            <a:pPr marL="342900" indent="-342900" algn="ctr">
              <a:spcBef>
                <a:spcPct val="20000"/>
              </a:spcBef>
            </a:pPr>
            <a:endParaRPr lang="fr-FR" sz="1500" dirty="0">
              <a:solidFill>
                <a:schemeClr val="accent2"/>
              </a:solidFill>
              <a:latin typeface="+mj-lt"/>
              <a:ea typeface="Arial Unicode MS" pitchFamily="34" charset="-128"/>
              <a:cs typeface="Arial Unicode MS" pitchFamily="34" charset="-128"/>
            </a:endParaRPr>
          </a:p>
        </p:txBody>
      </p:sp>
      <p:sp>
        <p:nvSpPr>
          <p:cNvPr id="30" name="Text Box 15"/>
          <p:cNvSpPr txBox="1">
            <a:spLocks noChangeArrowheads="1"/>
          </p:cNvSpPr>
          <p:nvPr/>
        </p:nvSpPr>
        <p:spPr bwMode="auto">
          <a:xfrm>
            <a:off x="2954535" y="6459865"/>
            <a:ext cx="3528392" cy="261610"/>
          </a:xfrm>
          <a:prstGeom prst="rect">
            <a:avLst/>
          </a:prstGeom>
          <a:noFill/>
          <a:ln w="9525">
            <a:noFill/>
            <a:miter lim="800000"/>
            <a:headEnd/>
            <a:tailEnd/>
          </a:ln>
        </p:spPr>
        <p:txBody>
          <a:bodyPr wrap="square">
            <a:spAutoFit/>
          </a:bodyPr>
          <a:lstStyle/>
          <a:p>
            <a:pPr algn="ctr">
              <a:spcBef>
                <a:spcPct val="50000"/>
              </a:spcBef>
            </a:pPr>
            <a:r>
              <a:rPr lang="fr-BE" sz="1100" dirty="0" smtClean="0">
                <a:cs typeface="Times New Roman" pitchFamily="18" charset="0"/>
              </a:rPr>
              <a:t>GBX ABT (ULg) - Développement et Modélisation</a:t>
            </a:r>
          </a:p>
        </p:txBody>
      </p:sp>
      <p:grpSp>
        <p:nvGrpSpPr>
          <p:cNvPr id="9" name="Groupe 8"/>
          <p:cNvGrpSpPr/>
          <p:nvPr/>
        </p:nvGrpSpPr>
        <p:grpSpPr>
          <a:xfrm>
            <a:off x="758673" y="355706"/>
            <a:ext cx="5727351" cy="781884"/>
            <a:chOff x="2843808" y="476672"/>
            <a:chExt cx="6120680" cy="864096"/>
          </a:xfrm>
        </p:grpSpPr>
        <p:sp>
          <p:nvSpPr>
            <p:cNvPr id="19" name="Rectangle 18"/>
            <p:cNvSpPr/>
            <p:nvPr/>
          </p:nvSpPr>
          <p:spPr>
            <a:xfrm>
              <a:off x="2843808" y="476672"/>
              <a:ext cx="6120680" cy="864096"/>
            </a:xfrm>
            <a:prstGeom prst="rect">
              <a:avLst/>
            </a:prstGeom>
            <a:solidFill>
              <a:schemeClr val="bg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Rectangle 14"/>
            <p:cNvSpPr/>
            <p:nvPr/>
          </p:nvSpPr>
          <p:spPr>
            <a:xfrm>
              <a:off x="6516216" y="620688"/>
              <a:ext cx="234000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pic>
          <p:nvPicPr>
            <p:cNvPr id="69633" name="Picture 1" descr="C:\Documents and Settings\Administrateur\Mes documents\Capru-2011\Logos RW\coq_spw_ho.jpg"/>
            <p:cNvPicPr>
              <a:picLocks noChangeAspect="1" noChangeArrowheads="1"/>
            </p:cNvPicPr>
            <p:nvPr/>
          </p:nvPicPr>
          <p:blipFill>
            <a:blip r:embed="rId3" cstate="print"/>
            <a:srcRect/>
            <a:stretch>
              <a:fillRect/>
            </a:stretch>
          </p:blipFill>
          <p:spPr bwMode="auto">
            <a:xfrm>
              <a:off x="2987824" y="548680"/>
              <a:ext cx="1311796" cy="650340"/>
            </a:xfrm>
            <a:prstGeom prst="rect">
              <a:avLst/>
            </a:prstGeom>
            <a:noFill/>
          </p:spPr>
        </p:pic>
        <p:pic>
          <p:nvPicPr>
            <p:cNvPr id="69634" name="Picture 2" descr="C:\Documents and Settings\Administrateur\Mes documents\Capru-2011\Logos RW\dgo3.jpg"/>
            <p:cNvPicPr>
              <a:picLocks noChangeAspect="1" noChangeArrowheads="1"/>
            </p:cNvPicPr>
            <p:nvPr/>
          </p:nvPicPr>
          <p:blipFill>
            <a:blip r:embed="rId4" cstate="print"/>
            <a:srcRect/>
            <a:stretch>
              <a:fillRect/>
            </a:stretch>
          </p:blipFill>
          <p:spPr bwMode="auto">
            <a:xfrm>
              <a:off x="4844380" y="631462"/>
              <a:ext cx="519708" cy="493282"/>
            </a:xfrm>
            <a:prstGeom prst="rect">
              <a:avLst/>
            </a:prstGeom>
            <a:noFill/>
          </p:spPr>
        </p:pic>
      </p:grpSp>
      <p:sp>
        <p:nvSpPr>
          <p:cNvPr id="20" name="Text Box 15"/>
          <p:cNvSpPr txBox="1">
            <a:spLocks noChangeArrowheads="1"/>
          </p:cNvSpPr>
          <p:nvPr/>
        </p:nvSpPr>
        <p:spPr bwMode="auto">
          <a:xfrm>
            <a:off x="2780678" y="5944339"/>
            <a:ext cx="3528392" cy="769441"/>
          </a:xfrm>
          <a:prstGeom prst="rect">
            <a:avLst/>
          </a:prstGeom>
          <a:noFill/>
          <a:ln w="9525">
            <a:noFill/>
            <a:miter lim="800000"/>
            <a:headEnd/>
            <a:tailEnd/>
          </a:ln>
        </p:spPr>
        <p:txBody>
          <a:bodyPr wrap="square">
            <a:spAutoFit/>
          </a:bodyPr>
          <a:lstStyle/>
          <a:p>
            <a:pPr algn="ctr">
              <a:spcBef>
                <a:spcPct val="50000"/>
              </a:spcBef>
            </a:pPr>
            <a:r>
              <a:rPr lang="fr-BE" sz="1100" dirty="0" smtClean="0">
                <a:solidFill>
                  <a:schemeClr val="accent2"/>
                </a:solidFill>
                <a:cs typeface="Times New Roman" pitchFamily="18" charset="0"/>
              </a:rPr>
              <a:t>BRULARD Cécile</a:t>
            </a:r>
          </a:p>
          <a:p>
            <a:pPr algn="ctr">
              <a:spcBef>
                <a:spcPct val="50000"/>
              </a:spcBef>
            </a:pPr>
            <a:r>
              <a:rPr lang="fr-BE" sz="1100" dirty="0" smtClean="0">
                <a:solidFill>
                  <a:schemeClr val="accent2"/>
                </a:solidFill>
                <a:cs typeface="Times New Roman" pitchFamily="18" charset="0"/>
                <a:hlinkClick r:id="rId5"/>
              </a:rPr>
              <a:t>www.capru.be</a:t>
            </a:r>
            <a:r>
              <a:rPr lang="fr-BE" sz="1100" dirty="0" smtClean="0">
                <a:solidFill>
                  <a:schemeClr val="accent2"/>
                </a:solidFill>
                <a:cs typeface="Times New Roman" pitchFamily="18" charset="0"/>
              </a:rPr>
              <a:t> </a:t>
            </a:r>
            <a:endParaRPr lang="fr-BE" sz="1100" dirty="0">
              <a:solidFill>
                <a:schemeClr val="accent2"/>
              </a:solidFill>
              <a:cs typeface="Times New Roman" pitchFamily="18" charset="0"/>
            </a:endParaRPr>
          </a:p>
          <a:p>
            <a:pPr algn="ctr">
              <a:spcBef>
                <a:spcPct val="50000"/>
              </a:spcBef>
            </a:pPr>
            <a:endParaRPr lang="fr-FR" sz="1100" dirty="0"/>
          </a:p>
        </p:txBody>
      </p:sp>
      <p:pic>
        <p:nvPicPr>
          <p:cNvPr id="14" name="Image 10" descr="C:\Users\Cécile\AppData\Local\Temp\Temp1_uLIEGE_Gembloux_AgroBioTech_Logo_RVB_pos_@2x.zip\uLIEGE_Gembloux_AgroBioTech_Logo_CMJN_pos.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8145" y="31692"/>
            <a:ext cx="2801195" cy="1166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Imag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4777" y="420863"/>
            <a:ext cx="20891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763689" y="2132856"/>
            <a:ext cx="5562370" cy="370824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b="9453"/>
          <a:stretch/>
        </p:blipFill>
        <p:spPr>
          <a:xfrm>
            <a:off x="1907704" y="764704"/>
            <a:ext cx="5406027" cy="5112568"/>
          </a:xfrm>
          <a:prstGeom prst="rect">
            <a:avLst/>
          </a:prstGeom>
        </p:spPr>
      </p:pic>
      <p:sp>
        <p:nvSpPr>
          <p:cNvPr id="2" name="Titre 1"/>
          <p:cNvSpPr>
            <a:spLocks noGrp="1"/>
          </p:cNvSpPr>
          <p:nvPr>
            <p:ph type="title"/>
          </p:nvPr>
        </p:nvSpPr>
        <p:spPr>
          <a:xfrm>
            <a:off x="0" y="347472"/>
            <a:ext cx="8229600" cy="417232"/>
          </a:xfrm>
        </p:spPr>
        <p:txBody>
          <a:bodyPr vert="horz" lIns="91440" tIns="45720" rIns="91440" bIns="45720" rtlCol="0" anchor="ctr">
            <a:normAutofit fontScale="90000"/>
          </a:bodyPr>
          <a:lstStyle/>
          <a:p>
            <a:r>
              <a:rPr lang="fr-BE" sz="2900" dirty="0" smtClean="0">
                <a:solidFill>
                  <a:schemeClr val="accent5"/>
                </a:solidFill>
                <a:latin typeface="Arial Narrow" panose="020B0606020202030204" pitchFamily="34" charset="0"/>
              </a:rPr>
              <a:t>Les utilisateurs de l’outil : </a:t>
            </a:r>
            <a:endParaRPr lang="fr-BE" sz="2900" dirty="0">
              <a:solidFill>
                <a:schemeClr val="accent5"/>
              </a:solidFill>
              <a:latin typeface="Arial Narrow" panose="020B0606020202030204" pitchFamily="34" charset="0"/>
            </a:endParaRPr>
          </a:p>
        </p:txBody>
      </p:sp>
      <p:sp>
        <p:nvSpPr>
          <p:cNvPr id="3" name="Espace réservé du contenu 2"/>
          <p:cNvSpPr>
            <a:spLocks noGrp="1"/>
          </p:cNvSpPr>
          <p:nvPr>
            <p:ph idx="1"/>
          </p:nvPr>
        </p:nvSpPr>
        <p:spPr>
          <a:xfrm>
            <a:off x="549446" y="1093888"/>
            <a:ext cx="8579296" cy="4639368"/>
          </a:xfrm>
        </p:spPr>
        <p:txBody>
          <a:bodyPr>
            <a:normAutofit/>
          </a:bodyPr>
          <a:lstStyle/>
          <a:p>
            <a:pPr marL="542925" indent="-542925">
              <a:lnSpc>
                <a:spcPct val="160000"/>
              </a:lnSpc>
              <a:buFont typeface="Wingdings" panose="05000000000000000000" pitchFamily="2" charset="2"/>
              <a:buChar char="ü"/>
            </a:pPr>
            <a:r>
              <a:rPr lang="fr-BE" sz="2000" dirty="0">
                <a:latin typeface="Arial Narrow" panose="020B0606020202030204" pitchFamily="34" charset="0"/>
              </a:rPr>
              <a:t>Auteurs de programme</a:t>
            </a:r>
          </a:p>
          <a:p>
            <a:pPr marL="542925" lvl="0" indent="-542925">
              <a:lnSpc>
                <a:spcPct val="160000"/>
              </a:lnSpc>
              <a:buFont typeface="Wingdings" panose="05000000000000000000" pitchFamily="2" charset="2"/>
              <a:buChar char="ü"/>
            </a:pPr>
            <a:r>
              <a:rPr lang="fr-BE" sz="2000" dirty="0" smtClean="0">
                <a:latin typeface="Arial Narrow" panose="020B0606020202030204" pitchFamily="34" charset="0"/>
              </a:rPr>
              <a:t>Acteurs </a:t>
            </a:r>
            <a:r>
              <a:rPr lang="fr-BE" sz="2000" dirty="0" smtClean="0">
                <a:latin typeface="Arial Narrow" panose="020B0606020202030204" pitchFamily="34" charset="0"/>
              </a:rPr>
              <a:t>locaux : autorités locales, participation citoyenne (CLDR, CCATM, …)</a:t>
            </a:r>
          </a:p>
          <a:p>
            <a:pPr marL="542925" lvl="0" indent="-542925">
              <a:lnSpc>
                <a:spcPct val="160000"/>
              </a:lnSpc>
              <a:buFont typeface="Wingdings" panose="05000000000000000000" pitchFamily="2" charset="2"/>
              <a:buChar char="ü"/>
            </a:pPr>
            <a:r>
              <a:rPr lang="fr-BE" sz="2000" dirty="0" smtClean="0">
                <a:latin typeface="Arial Narrow" panose="020B0606020202030204" pitchFamily="34" charset="0"/>
              </a:rPr>
              <a:t>Organismes </a:t>
            </a:r>
            <a:r>
              <a:rPr lang="fr-BE" sz="2000" dirty="0" smtClean="0">
                <a:latin typeface="Arial Narrow" panose="020B0606020202030204" pitchFamily="34" charset="0"/>
              </a:rPr>
              <a:t>d’accompagnement (FRW, GREOA, WFG) </a:t>
            </a:r>
          </a:p>
          <a:p>
            <a:pPr marL="542925" lvl="0" indent="-542925">
              <a:lnSpc>
                <a:spcPct val="160000"/>
              </a:lnSpc>
              <a:buFont typeface="Wingdings" panose="05000000000000000000" pitchFamily="2" charset="2"/>
              <a:buChar char="ü"/>
            </a:pPr>
            <a:r>
              <a:rPr lang="fr-BE" sz="2000" dirty="0" smtClean="0">
                <a:latin typeface="Arial Narrow" panose="020B0606020202030204" pitchFamily="34" charset="0"/>
              </a:rPr>
              <a:t>Collaboration </a:t>
            </a:r>
            <a:r>
              <a:rPr lang="fr-BE" sz="2000" dirty="0" smtClean="0">
                <a:latin typeface="Arial Narrow" panose="020B0606020202030204" pitchFamily="34" charset="0"/>
              </a:rPr>
              <a:t>supra-communale (GAL, </a:t>
            </a:r>
            <a:r>
              <a:rPr lang="fr-BE" sz="2000" dirty="0" smtClean="0">
                <a:latin typeface="Arial Narrow" panose="020B0606020202030204" pitchFamily="34" charset="0"/>
              </a:rPr>
              <a:t>parcs, …)</a:t>
            </a:r>
            <a:endParaRPr lang="fr-BE" sz="2000" dirty="0" smtClean="0">
              <a:latin typeface="Arial Narrow" panose="020B0606020202030204" pitchFamily="34" charset="0"/>
            </a:endParaRPr>
          </a:p>
          <a:p>
            <a:pPr marL="542925" lvl="0" indent="-542925">
              <a:lnSpc>
                <a:spcPct val="160000"/>
              </a:lnSpc>
              <a:buFont typeface="Wingdings" panose="05000000000000000000" pitchFamily="2" charset="2"/>
              <a:buChar char="ü"/>
            </a:pPr>
            <a:r>
              <a:rPr lang="fr-BE" sz="2000" dirty="0" smtClean="0">
                <a:latin typeface="Arial Narrow" panose="020B0606020202030204" pitchFamily="34" charset="0"/>
              </a:rPr>
              <a:t>Pouvoirs régionaux, administration régionale</a:t>
            </a:r>
            <a:endParaRPr lang="fr-BE" sz="2000" dirty="0">
              <a:latin typeface="Arial Narrow" panose="020B0606020202030204" pitchFamily="34" charset="0"/>
            </a:endParaRPr>
          </a:p>
          <a:p>
            <a:pPr marL="1371600" lvl="3" indent="0">
              <a:lnSpc>
                <a:spcPct val="150000"/>
              </a:lnSpc>
              <a:buNone/>
            </a:pPr>
            <a:endParaRPr lang="fr-BE" sz="2000" dirty="0">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10</a:t>
            </a:fld>
            <a:endParaRPr lang="fr-BE"/>
          </a:p>
        </p:txBody>
      </p:sp>
    </p:spTree>
    <p:extLst>
      <p:ext uri="{BB962C8B-B14F-4D97-AF65-F5344CB8AC3E}">
        <p14:creationId xmlns:p14="http://schemas.microsoft.com/office/powerpoint/2010/main" val="162204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26" y="347472"/>
            <a:ext cx="8229600" cy="538887"/>
          </a:xfrm>
        </p:spPr>
        <p:txBody>
          <a:bodyPr>
            <a:normAutofit fontScale="90000"/>
          </a:bodyPr>
          <a:lstStyle/>
          <a:p>
            <a:r>
              <a:rPr lang="fr-BE" sz="2900" dirty="0">
                <a:solidFill>
                  <a:schemeClr val="accent5"/>
                </a:solidFill>
                <a:latin typeface="Arial Narrow" panose="020B0606020202030204" pitchFamily="34" charset="0"/>
              </a:rPr>
              <a:t>5</a:t>
            </a:r>
            <a:r>
              <a:rPr lang="fr-BE" sz="2900" dirty="0" smtClean="0">
                <a:solidFill>
                  <a:schemeClr val="accent5"/>
                </a:solidFill>
                <a:latin typeface="Arial Narrow" panose="020B0606020202030204" pitchFamily="34" charset="0"/>
              </a:rPr>
              <a:t>. </a:t>
            </a:r>
            <a:r>
              <a:rPr lang="fr-BE" sz="2900" dirty="0" smtClean="0">
                <a:solidFill>
                  <a:schemeClr val="accent5"/>
                </a:solidFill>
                <a:latin typeface="Arial Narrow" panose="020B0606020202030204" pitchFamily="34" charset="0"/>
              </a:rPr>
              <a:t>Quelques exemples </a:t>
            </a:r>
            <a:r>
              <a:rPr lang="fr-BE" sz="2900" dirty="0" smtClean="0">
                <a:solidFill>
                  <a:schemeClr val="accent5"/>
                </a:solidFill>
                <a:latin typeface="Arial Narrow" panose="020B0606020202030204" pitchFamily="34" charset="0"/>
              </a:rPr>
              <a:t>d’actions concrètes pour un CDV de qualité</a:t>
            </a:r>
            <a:endParaRPr lang="fr-BE" sz="2900" dirty="0">
              <a:solidFill>
                <a:schemeClr val="accent5"/>
              </a:solidFill>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11</a:t>
            </a:fld>
            <a:endParaRPr lang="fr-BE"/>
          </a:p>
        </p:txBody>
      </p:sp>
      <p:sp>
        <p:nvSpPr>
          <p:cNvPr id="3" name="Espace réservé du contenu 2"/>
          <p:cNvSpPr>
            <a:spLocks noGrp="1"/>
          </p:cNvSpPr>
          <p:nvPr>
            <p:ph idx="1"/>
          </p:nvPr>
        </p:nvSpPr>
        <p:spPr>
          <a:xfrm>
            <a:off x="179512" y="980728"/>
            <a:ext cx="8506832" cy="5904656"/>
          </a:xfrm>
        </p:spPr>
        <p:txBody>
          <a:bodyPr>
            <a:normAutofit fontScale="92500" lnSpcReduction="10000"/>
          </a:bodyPr>
          <a:lstStyle/>
          <a:p>
            <a:pPr marL="444500" lvl="2" indent="-266700">
              <a:buFont typeface="Wingdings" panose="05000000000000000000" pitchFamily="2" charset="2"/>
              <a:buChar char="ü"/>
            </a:pPr>
            <a:r>
              <a:rPr lang="fr-BE" sz="2000" dirty="0" smtClean="0">
                <a:latin typeface="Arial Narrow" panose="020B0606020202030204" pitchFamily="34" charset="0"/>
              </a:rPr>
              <a:t>Augmenter notre autonomie </a:t>
            </a:r>
            <a:r>
              <a:rPr lang="fr-BE" sz="2000" dirty="0">
                <a:latin typeface="Arial Narrow" panose="020B0606020202030204" pitchFamily="34" charset="0"/>
              </a:rPr>
              <a:t>énergétique </a:t>
            </a:r>
            <a:r>
              <a:rPr lang="fr-BE" sz="2000" dirty="0" smtClean="0">
                <a:latin typeface="Arial Narrow" panose="020B0606020202030204" pitchFamily="34" charset="0"/>
              </a:rPr>
              <a:t>- </a:t>
            </a:r>
            <a:r>
              <a:rPr lang="fr-BE" sz="2000" dirty="0">
                <a:latin typeface="Arial Narrow" panose="020B0606020202030204" pitchFamily="34" charset="0"/>
              </a:rPr>
              <a:t>Diminuer notre consommation énergétique </a:t>
            </a:r>
          </a:p>
          <a:p>
            <a:pPr marL="444500" lvl="2" indent="-266700">
              <a:buFont typeface="Wingdings" panose="05000000000000000000" pitchFamily="2" charset="2"/>
              <a:buChar char="ü"/>
            </a:pPr>
            <a:endParaRPr lang="fr-BE" sz="2000" dirty="0" smtClean="0">
              <a:latin typeface="Arial Narrow" panose="020B0606020202030204" pitchFamily="34" charset="0"/>
            </a:endParaRPr>
          </a:p>
          <a:p>
            <a:pPr marL="444500" lvl="2" indent="-266700">
              <a:buFont typeface="Wingdings" panose="05000000000000000000" pitchFamily="2" charset="2"/>
              <a:buChar char="ü"/>
            </a:pPr>
            <a:r>
              <a:rPr lang="fr-BE" sz="2000" dirty="0">
                <a:latin typeface="Arial Narrow" panose="020B0606020202030204" pitchFamily="34" charset="0"/>
              </a:rPr>
              <a:t>Sensibiliser le secteur agricole, </a:t>
            </a:r>
            <a:r>
              <a:rPr lang="fr-BE" sz="2000" dirty="0" smtClean="0">
                <a:latin typeface="Arial Narrow" panose="020B0606020202030204" pitchFamily="34" charset="0"/>
              </a:rPr>
              <a:t>sensibiliser les riverains (minimisation impacts environnementaux) </a:t>
            </a:r>
            <a:endParaRPr lang="fr-BE" sz="2000" dirty="0">
              <a:latin typeface="Arial Narrow" panose="020B0606020202030204" pitchFamily="34" charset="0"/>
            </a:endParaRPr>
          </a:p>
          <a:p>
            <a:pPr marL="444500" lvl="2" indent="-266700">
              <a:buFont typeface="Wingdings" panose="05000000000000000000" pitchFamily="2" charset="2"/>
              <a:buChar char="ü"/>
            </a:pPr>
            <a:endParaRPr lang="fr-BE" sz="2000" dirty="0" smtClean="0">
              <a:latin typeface="Arial Narrow" panose="020B0606020202030204" pitchFamily="34" charset="0"/>
            </a:endParaRPr>
          </a:p>
          <a:p>
            <a:pPr marL="444500" lvl="2" indent="-266700">
              <a:buFont typeface="Wingdings" panose="05000000000000000000" pitchFamily="2" charset="2"/>
              <a:buChar char="ü"/>
            </a:pPr>
            <a:r>
              <a:rPr lang="fr-BE" sz="2000" dirty="0" smtClean="0">
                <a:latin typeface="Arial Narrow" panose="020B0606020202030204" pitchFamily="34" charset="0"/>
              </a:rPr>
              <a:t>Promouvoir </a:t>
            </a:r>
            <a:r>
              <a:rPr lang="fr-BE" sz="2000" dirty="0">
                <a:latin typeface="Arial Narrow" panose="020B0606020202030204" pitchFamily="34" charset="0"/>
              </a:rPr>
              <a:t>des modes de vie </a:t>
            </a:r>
            <a:r>
              <a:rPr lang="fr-BE" sz="2000" dirty="0" smtClean="0">
                <a:latin typeface="Arial Narrow" panose="020B0606020202030204" pitchFamily="34" charset="0"/>
              </a:rPr>
              <a:t>responsables</a:t>
            </a:r>
            <a:endParaRPr lang="fr-BE" sz="2000" dirty="0">
              <a:latin typeface="Arial Narrow" panose="020B0606020202030204" pitchFamily="34" charset="0"/>
            </a:endParaRPr>
          </a:p>
          <a:p>
            <a:pPr lvl="3"/>
            <a:r>
              <a:rPr lang="fr-BE" sz="2000" dirty="0">
                <a:latin typeface="Arial Narrow" panose="020B0606020202030204" pitchFamily="34" charset="0"/>
              </a:rPr>
              <a:t>Lutter contre l’étalement </a:t>
            </a:r>
            <a:r>
              <a:rPr lang="fr-BE" sz="2000" dirty="0" smtClean="0">
                <a:latin typeface="Arial Narrow" panose="020B0606020202030204" pitchFamily="34" charset="0"/>
              </a:rPr>
              <a:t>urbain, les logements inoccupés </a:t>
            </a:r>
          </a:p>
          <a:p>
            <a:pPr lvl="3"/>
            <a:r>
              <a:rPr lang="fr-BE" sz="2000" dirty="0" smtClean="0">
                <a:latin typeface="Arial Narrow" panose="020B0606020202030204" pitchFamily="34" charset="0"/>
              </a:rPr>
              <a:t>S’interroger de la taille optimale des terrains résidentiels</a:t>
            </a:r>
            <a:endParaRPr lang="fr-BE" sz="2000" dirty="0">
              <a:latin typeface="Arial Narrow" panose="020B0606020202030204" pitchFamily="34" charset="0"/>
            </a:endParaRPr>
          </a:p>
          <a:p>
            <a:pPr lvl="3"/>
            <a:r>
              <a:rPr lang="fr-BE" sz="2000" dirty="0">
                <a:latin typeface="Arial Narrow" panose="020B0606020202030204" pitchFamily="34" charset="0"/>
              </a:rPr>
              <a:t>Programmer une densité suffisante pour assurer l’implantation de services, équipements et </a:t>
            </a:r>
            <a:r>
              <a:rPr lang="fr-BE" sz="2000" dirty="0" smtClean="0">
                <a:latin typeface="Arial Narrow" panose="020B0606020202030204" pitchFamily="34" charset="0"/>
              </a:rPr>
              <a:t>commerces</a:t>
            </a:r>
          </a:p>
          <a:p>
            <a:pPr lvl="3"/>
            <a:r>
              <a:rPr lang="fr-BE" sz="2000" dirty="0" smtClean="0">
                <a:latin typeface="Arial Narrow" panose="020B0606020202030204" pitchFamily="34" charset="0"/>
              </a:rPr>
              <a:t>Diminuer l’</a:t>
            </a:r>
            <a:r>
              <a:rPr lang="fr-BE" sz="2000" dirty="0" err="1" smtClean="0">
                <a:latin typeface="Arial Narrow" panose="020B0606020202030204" pitchFamily="34" charset="0"/>
              </a:rPr>
              <a:t>autosolisme</a:t>
            </a:r>
            <a:r>
              <a:rPr lang="fr-BE" sz="2000" dirty="0" smtClean="0">
                <a:latin typeface="Arial Narrow" panose="020B0606020202030204" pitchFamily="34" charset="0"/>
              </a:rPr>
              <a:t>, promouvoir la mobilité douce</a:t>
            </a:r>
            <a:endParaRPr lang="fr-BE" sz="2000" dirty="0">
              <a:latin typeface="Arial Narrow" panose="020B0606020202030204" pitchFamily="34" charset="0"/>
            </a:endParaRPr>
          </a:p>
          <a:p>
            <a:pPr lvl="3"/>
            <a:endParaRPr lang="fr-BE" sz="2000" dirty="0">
              <a:latin typeface="Arial Narrow" panose="020B0606020202030204" pitchFamily="34" charset="0"/>
            </a:endParaRPr>
          </a:p>
          <a:p>
            <a:pPr marL="444500" lvl="2" indent="-355600">
              <a:buFont typeface="Wingdings" panose="05000000000000000000" pitchFamily="2" charset="2"/>
              <a:buChar char="ü"/>
            </a:pPr>
            <a:r>
              <a:rPr lang="fr-BE" sz="2000" dirty="0" smtClean="0">
                <a:latin typeface="Arial Narrow" panose="020B0606020202030204" pitchFamily="34" charset="0"/>
              </a:rPr>
              <a:t>Promouvoir </a:t>
            </a:r>
            <a:r>
              <a:rPr lang="fr-BE" sz="2000" dirty="0">
                <a:latin typeface="Arial Narrow" panose="020B0606020202030204" pitchFamily="34" charset="0"/>
              </a:rPr>
              <a:t>le vivre ensemble </a:t>
            </a:r>
            <a:r>
              <a:rPr lang="fr-BE" sz="2000" dirty="0" smtClean="0">
                <a:latin typeface="Arial Narrow" panose="020B0606020202030204" pitchFamily="34" charset="0"/>
              </a:rPr>
              <a:t>par des </a:t>
            </a:r>
            <a:r>
              <a:rPr lang="fr-BE" sz="2000" dirty="0" smtClean="0">
                <a:latin typeface="Arial Narrow" panose="020B0606020202030204" pitchFamily="34" charset="0"/>
              </a:rPr>
              <a:t>m</a:t>
            </a:r>
            <a:r>
              <a:rPr lang="fr-BE" sz="2000" dirty="0" smtClean="0">
                <a:latin typeface="Arial Narrow" panose="020B0606020202030204" pitchFamily="34" charset="0"/>
              </a:rPr>
              <a:t>odes de vie solidaires : activités culturelles, lieux </a:t>
            </a:r>
            <a:r>
              <a:rPr lang="fr-BE" sz="2000" dirty="0">
                <a:latin typeface="Arial Narrow" panose="020B0606020202030204" pitchFamily="34" charset="0"/>
              </a:rPr>
              <a:t>de rencontres, logements  </a:t>
            </a:r>
            <a:r>
              <a:rPr lang="fr-BE" sz="2000" dirty="0" smtClean="0">
                <a:latin typeface="Arial Narrow" panose="020B0606020202030204" pitchFamily="34" charset="0"/>
              </a:rPr>
              <a:t>intergénérationnels, logements accessibles/locatifs, économie collaborative</a:t>
            </a:r>
            <a:endParaRPr lang="fr-BE" sz="2000" dirty="0" smtClean="0">
              <a:latin typeface="Arial Narrow" panose="020B0606020202030204" pitchFamily="34" charset="0"/>
            </a:endParaRPr>
          </a:p>
          <a:p>
            <a:pPr marL="444500" lvl="2" indent="-355600">
              <a:buFont typeface="Wingdings" panose="05000000000000000000" pitchFamily="2" charset="2"/>
              <a:buChar char="ü"/>
            </a:pPr>
            <a:endParaRPr lang="fr-BE" sz="2000" dirty="0">
              <a:latin typeface="Arial Narrow" panose="020B0606020202030204" pitchFamily="34" charset="0"/>
            </a:endParaRPr>
          </a:p>
          <a:p>
            <a:pPr marL="444500" lvl="2" indent="-355600">
              <a:buFont typeface="Wingdings" panose="05000000000000000000" pitchFamily="2" charset="2"/>
              <a:buChar char="ü"/>
            </a:pPr>
            <a:r>
              <a:rPr lang="fr-BE" sz="2000" dirty="0" smtClean="0">
                <a:latin typeface="Arial Narrow" panose="020B0606020202030204" pitchFamily="34" charset="0"/>
              </a:rPr>
              <a:t>Valoriser </a:t>
            </a:r>
            <a:r>
              <a:rPr lang="fr-BE" sz="2000" dirty="0">
                <a:latin typeface="Arial Narrow" panose="020B0606020202030204" pitchFamily="34" charset="0"/>
              </a:rPr>
              <a:t>le patrimoine local (naturel et bâti), l’histoire et l’identité du milieu de </a:t>
            </a:r>
            <a:r>
              <a:rPr lang="fr-BE" sz="2000" dirty="0" smtClean="0">
                <a:latin typeface="Arial Narrow" panose="020B0606020202030204" pitchFamily="34" charset="0"/>
              </a:rPr>
              <a:t>vie</a:t>
            </a:r>
          </a:p>
          <a:p>
            <a:pPr marL="444500" lvl="2" indent="-355600">
              <a:buFont typeface="Wingdings" panose="05000000000000000000" pitchFamily="2" charset="2"/>
              <a:buChar char="ü"/>
            </a:pPr>
            <a:endParaRPr lang="fr-BE" sz="2000" dirty="0" smtClean="0">
              <a:latin typeface="Arial Narrow" panose="020B0606020202030204" pitchFamily="34" charset="0"/>
            </a:endParaRPr>
          </a:p>
          <a:p>
            <a:pPr marL="444500" lvl="2" indent="-355600">
              <a:buFont typeface="Wingdings" panose="05000000000000000000" pitchFamily="2" charset="2"/>
              <a:buChar char="ü"/>
            </a:pPr>
            <a:r>
              <a:rPr lang="fr-BE" sz="2000" dirty="0" smtClean="0">
                <a:latin typeface="Arial Narrow" panose="020B0606020202030204" pitchFamily="34" charset="0"/>
              </a:rPr>
              <a:t>Agenda </a:t>
            </a:r>
            <a:r>
              <a:rPr lang="fr-BE" sz="2000" smtClean="0">
                <a:latin typeface="Arial Narrow" panose="020B0606020202030204" pitchFamily="34" charset="0"/>
              </a:rPr>
              <a:t>21 local</a:t>
            </a:r>
            <a:endParaRPr lang="fr-BE" sz="2000" dirty="0">
              <a:latin typeface="Arial Narrow" panose="020B0606020202030204" pitchFamily="34" charset="0"/>
            </a:endParaRPr>
          </a:p>
        </p:txBody>
      </p:sp>
    </p:spTree>
    <p:extLst>
      <p:ext uri="{BB962C8B-B14F-4D97-AF65-F5344CB8AC3E}">
        <p14:creationId xmlns:p14="http://schemas.microsoft.com/office/powerpoint/2010/main" val="7802345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lt">
                                    <p:tmPct val="10000"/>
                                  </p:iterate>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lt">
                                    <p:tmPct val="10000"/>
                                  </p:iterate>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lt">
                                    <p:tmPct val="10000"/>
                                  </p:iterate>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left)">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lt">
                                    <p:tmPct val="10000"/>
                                  </p:iterate>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wipe(left)">
                                      <p:cBhvr>
                                        <p:cTn id="47" dur="500"/>
                                        <p:tgtEl>
                                          <p:spTgt spid="3">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lt">
                                    <p:tmPct val="10000"/>
                                  </p:iterate>
                                  <p:childTnLst>
                                    <p:set>
                                      <p:cBhvr>
                                        <p:cTn id="51" dur="1" fill="hold">
                                          <p:stCondLst>
                                            <p:cond delay="0"/>
                                          </p:stCondLst>
                                        </p:cTn>
                                        <p:tgtEl>
                                          <p:spTgt spid="3">
                                            <p:txEl>
                                              <p:pRg st="14" end="14"/>
                                            </p:txEl>
                                          </p:spTgt>
                                        </p:tgtEl>
                                        <p:attrNameLst>
                                          <p:attrName>style.visibility</p:attrName>
                                        </p:attrNameLst>
                                      </p:cBhvr>
                                      <p:to>
                                        <p:strVal val="visible"/>
                                      </p:to>
                                    </p:set>
                                    <p:animEffect transition="in" filter="wipe(left)">
                                      <p:cBhvr>
                                        <p:cTn id="5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536" y="192661"/>
            <a:ext cx="9756576" cy="6504384"/>
          </a:xfrm>
          <a:prstGeom prst="rect">
            <a:avLst/>
          </a:prstGeom>
        </p:spPr>
      </p:pic>
      <p:sp>
        <p:nvSpPr>
          <p:cNvPr id="4" name="Espace réservé du numéro de diapositive 3"/>
          <p:cNvSpPr>
            <a:spLocks noGrp="1"/>
          </p:cNvSpPr>
          <p:nvPr>
            <p:ph type="sldNum" sz="quarter" idx="12"/>
          </p:nvPr>
        </p:nvSpPr>
        <p:spPr/>
        <p:txBody>
          <a:bodyPr/>
          <a:lstStyle/>
          <a:p>
            <a:fld id="{CF4668DC-857F-487D-BFFA-8C0CA5037977}" type="slidenum">
              <a:rPr lang="fr-BE" smtClean="0"/>
              <a:pPr/>
              <a:t>12</a:t>
            </a:fld>
            <a:endParaRPr lang="fr-BE"/>
          </a:p>
        </p:txBody>
      </p:sp>
      <p:sp>
        <p:nvSpPr>
          <p:cNvPr id="5" name="Rectangle 4"/>
          <p:cNvSpPr/>
          <p:nvPr/>
        </p:nvSpPr>
        <p:spPr>
          <a:xfrm>
            <a:off x="815127" y="2708920"/>
            <a:ext cx="8022838" cy="923330"/>
          </a:xfrm>
          <a:prstGeom prst="rect">
            <a:avLst/>
          </a:prstGeom>
          <a:noFill/>
        </p:spPr>
        <p:txBody>
          <a:bodyPr wrap="none" lIns="91440" tIns="45720" rIns="91440" bIns="45720">
            <a:spAutoFit/>
          </a:bodyPr>
          <a:lstStyle/>
          <a:p>
            <a:pPr algn="ctr"/>
            <a:r>
              <a:rPr lang="fr-FR" sz="5400" b="1" spc="50" dirty="0" smtClean="0">
                <a:ln w="9525" cmpd="sng">
                  <a:solidFill>
                    <a:schemeClr val="accent1"/>
                  </a:solidFill>
                  <a:prstDash val="solid"/>
                </a:ln>
                <a:solidFill>
                  <a:srgbClr val="70AD47">
                    <a:tint val="1000"/>
                  </a:srgbClr>
                </a:solidFill>
                <a:effectLst>
                  <a:glow rad="38100">
                    <a:schemeClr val="accent1">
                      <a:alpha val="40000"/>
                    </a:schemeClr>
                  </a:glow>
                </a:effectLst>
              </a:rPr>
              <a:t>Merci pour votre attention</a:t>
            </a:r>
            <a:endParaRPr lang="fr-FR" sz="54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025070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26" y="347472"/>
            <a:ext cx="8229600" cy="538887"/>
          </a:xfrm>
        </p:spPr>
        <p:txBody>
          <a:bodyPr>
            <a:normAutofit/>
          </a:bodyPr>
          <a:lstStyle/>
          <a:p>
            <a:r>
              <a:rPr lang="fr-BE" sz="2900" dirty="0" smtClean="0">
                <a:solidFill>
                  <a:schemeClr val="accent5"/>
                </a:solidFill>
                <a:latin typeface="Arial Narrow" panose="020B0606020202030204" pitchFamily="34" charset="0"/>
              </a:rPr>
              <a:t>1. Qu’entend-on par cadre de vie ?</a:t>
            </a:r>
            <a:endParaRPr lang="fr-BE" sz="2900" dirty="0">
              <a:solidFill>
                <a:schemeClr val="accent5"/>
              </a:solidFill>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a:t>
            </a:fld>
            <a:endParaRPr lang="fr-BE"/>
          </a:p>
        </p:txBody>
      </p:sp>
      <p:sp>
        <p:nvSpPr>
          <p:cNvPr id="3" name="Espace réservé du contenu 2"/>
          <p:cNvSpPr>
            <a:spLocks noGrp="1"/>
          </p:cNvSpPr>
          <p:nvPr>
            <p:ph idx="1"/>
          </p:nvPr>
        </p:nvSpPr>
        <p:spPr>
          <a:xfrm>
            <a:off x="456744" y="1215543"/>
            <a:ext cx="8229600" cy="4876800"/>
          </a:xfrm>
        </p:spPr>
        <p:txBody>
          <a:bodyPr/>
          <a:lstStyle/>
          <a:p>
            <a:r>
              <a:rPr lang="fr-BE" dirty="0" smtClean="0">
                <a:latin typeface="Arial Narrow" panose="020B0606020202030204" pitchFamily="34" charset="0"/>
              </a:rPr>
              <a:t>Environnement habité</a:t>
            </a:r>
          </a:p>
          <a:p>
            <a:endParaRPr lang="fr-BE" dirty="0" smtClean="0">
              <a:latin typeface="Arial Narrow" panose="020B0606020202030204" pitchFamily="34" charset="0"/>
            </a:endParaRPr>
          </a:p>
          <a:p>
            <a:r>
              <a:rPr lang="fr-BE" dirty="0" smtClean="0">
                <a:latin typeface="Arial Narrow" panose="020B0606020202030204" pitchFamily="34" charset="0"/>
              </a:rPr>
              <a:t>Défini selon trois composantes : </a:t>
            </a:r>
          </a:p>
          <a:p>
            <a:pPr lvl="1"/>
            <a:endParaRPr lang="fr-BE" dirty="0" smtClean="0">
              <a:latin typeface="Arial Narrow" panose="020B0606020202030204" pitchFamily="34" charset="0"/>
            </a:endParaRPr>
          </a:p>
          <a:p>
            <a:pPr lvl="1"/>
            <a:r>
              <a:rPr lang="fr-BE" dirty="0" smtClean="0">
                <a:latin typeface="Arial Narrow" panose="020B0606020202030204" pitchFamily="34" charset="0"/>
              </a:rPr>
              <a:t>Vitalité économique</a:t>
            </a:r>
          </a:p>
          <a:p>
            <a:pPr lvl="1"/>
            <a:endParaRPr lang="fr-BE" dirty="0" smtClean="0">
              <a:latin typeface="Arial Narrow" panose="020B0606020202030204" pitchFamily="34" charset="0"/>
            </a:endParaRPr>
          </a:p>
          <a:p>
            <a:pPr lvl="1"/>
            <a:r>
              <a:rPr lang="fr-BE" dirty="0" smtClean="0">
                <a:latin typeface="Arial Narrow" panose="020B0606020202030204" pitchFamily="34" charset="0"/>
              </a:rPr>
              <a:t>Intégrité environnementale</a:t>
            </a:r>
          </a:p>
          <a:p>
            <a:pPr lvl="1"/>
            <a:endParaRPr lang="fr-BE" dirty="0" smtClean="0">
              <a:latin typeface="Arial Narrow" panose="020B0606020202030204" pitchFamily="34" charset="0"/>
            </a:endParaRPr>
          </a:p>
          <a:p>
            <a:pPr lvl="1"/>
            <a:r>
              <a:rPr lang="fr-BE" dirty="0" smtClean="0">
                <a:latin typeface="Arial Narrow" panose="020B0606020202030204" pitchFamily="34" charset="0"/>
              </a:rPr>
              <a:t>Bien-être </a:t>
            </a:r>
            <a:r>
              <a:rPr lang="fr-BE" dirty="0">
                <a:latin typeface="Arial Narrow" panose="020B0606020202030204" pitchFamily="34" charset="0"/>
              </a:rPr>
              <a:t>social</a:t>
            </a:r>
          </a:p>
          <a:p>
            <a:pPr lvl="1"/>
            <a:endParaRPr lang="fr-BE" dirty="0">
              <a:latin typeface="Arial Narrow" panose="020B0606020202030204" pitchFamily="34" charset="0"/>
            </a:endParaRPr>
          </a:p>
        </p:txBody>
      </p:sp>
      <p:pic>
        <p:nvPicPr>
          <p:cNvPr id="8" name="Picture 10" descr="http://www.actualites-news-environnement.com/images/semaine-developpement-durable-2009-grand.jpg"/>
          <p:cNvPicPr>
            <a:picLocks noChangeAspect="1" noChangeArrowheads="1"/>
          </p:cNvPicPr>
          <p:nvPr/>
        </p:nvPicPr>
        <p:blipFill rotWithShape="1">
          <a:blip r:embed="rId3">
            <a:extLst>
              <a:ext uri="{28A0092B-C50C-407E-A947-70E740481C1C}">
                <a14:useLocalDpi xmlns:a14="http://schemas.microsoft.com/office/drawing/2010/main" val="0"/>
              </a:ext>
            </a:extLst>
          </a:blip>
          <a:srcRect t="55361"/>
          <a:stretch/>
        </p:blipFill>
        <p:spPr bwMode="auto">
          <a:xfrm>
            <a:off x="4686512" y="3429000"/>
            <a:ext cx="1610719" cy="772668"/>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98203" y="2583839"/>
            <a:ext cx="1190319" cy="735965"/>
          </a:xfrm>
          <a:prstGeom prst="rect">
            <a:avLst/>
          </a:prstGeom>
        </p:spPr>
      </p:pic>
      <p:pic>
        <p:nvPicPr>
          <p:cNvPr id="12" name="Imag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58565" y="4219840"/>
            <a:ext cx="1712979" cy="1284734"/>
          </a:xfrm>
          <a:prstGeom prst="rect">
            <a:avLst/>
          </a:prstGeom>
        </p:spPr>
      </p:pic>
    </p:spTree>
    <p:extLst>
      <p:ext uri="{BB962C8B-B14F-4D97-AF65-F5344CB8AC3E}">
        <p14:creationId xmlns:p14="http://schemas.microsoft.com/office/powerpoint/2010/main" val="201086265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8776" y="3429000"/>
            <a:ext cx="2360163" cy="2213643"/>
          </a:xfrm>
          <a:prstGeom prst="rect">
            <a:avLst/>
          </a:prstGeom>
        </p:spPr>
      </p:pic>
      <p:sp>
        <p:nvSpPr>
          <p:cNvPr id="2" name="Titre 1"/>
          <p:cNvSpPr>
            <a:spLocks noGrp="1"/>
          </p:cNvSpPr>
          <p:nvPr>
            <p:ph type="title"/>
          </p:nvPr>
        </p:nvSpPr>
        <p:spPr>
          <a:xfrm>
            <a:off x="12926" y="347472"/>
            <a:ext cx="8229600" cy="538887"/>
          </a:xfrm>
        </p:spPr>
        <p:txBody>
          <a:bodyPr>
            <a:normAutofit/>
          </a:bodyPr>
          <a:lstStyle/>
          <a:p>
            <a:r>
              <a:rPr lang="fr-BE" sz="2900" dirty="0" smtClean="0">
                <a:solidFill>
                  <a:schemeClr val="accent5"/>
                </a:solidFill>
                <a:latin typeface="Arial Narrow" panose="020B0606020202030204" pitchFamily="34" charset="0"/>
              </a:rPr>
              <a:t>2. </a:t>
            </a:r>
            <a:r>
              <a:rPr lang="fr-BE" sz="2900" dirty="0">
                <a:solidFill>
                  <a:schemeClr val="accent5"/>
                </a:solidFill>
                <a:latin typeface="Arial Narrow" panose="020B0606020202030204" pitchFamily="34" charset="0"/>
              </a:rPr>
              <a:t>Qu’entend-on par cadre de vie </a:t>
            </a:r>
            <a:r>
              <a:rPr lang="fr-BE" sz="2900" dirty="0" smtClean="0">
                <a:solidFill>
                  <a:schemeClr val="accent5"/>
                </a:solidFill>
                <a:latin typeface="Arial Narrow" panose="020B0606020202030204" pitchFamily="34" charset="0"/>
              </a:rPr>
              <a:t>? </a:t>
            </a:r>
            <a:r>
              <a:rPr lang="fr-BE" sz="2900" dirty="0" smtClean="0">
                <a:solidFill>
                  <a:srgbClr val="FF0000"/>
                </a:solidFill>
                <a:latin typeface="Arial Narrow" panose="020B0606020202030204" pitchFamily="34" charset="0"/>
              </a:rPr>
              <a:t>…de qualité </a:t>
            </a:r>
            <a:endParaRPr lang="fr-BE" sz="2900" dirty="0">
              <a:solidFill>
                <a:schemeClr val="accent5"/>
              </a:solidFill>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a:t>
            </a:fld>
            <a:endParaRPr lang="fr-BE"/>
          </a:p>
        </p:txBody>
      </p:sp>
      <p:pic>
        <p:nvPicPr>
          <p:cNvPr id="8" name="Picture 10" descr="http://www.actualites-news-environnement.com/images/semaine-developpement-durable-2009-grand.jpg"/>
          <p:cNvPicPr>
            <a:picLocks noChangeAspect="1" noChangeArrowheads="1"/>
          </p:cNvPicPr>
          <p:nvPr/>
        </p:nvPicPr>
        <p:blipFill rotWithShape="1">
          <a:blip r:embed="rId4">
            <a:extLst>
              <a:ext uri="{28A0092B-C50C-407E-A947-70E740481C1C}">
                <a14:useLocalDpi xmlns:a14="http://schemas.microsoft.com/office/drawing/2010/main" val="0"/>
              </a:ext>
            </a:extLst>
          </a:blip>
          <a:srcRect t="55361"/>
          <a:stretch/>
        </p:blipFill>
        <p:spPr bwMode="auto">
          <a:xfrm>
            <a:off x="4686512" y="3429000"/>
            <a:ext cx="1610719" cy="772668"/>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98203" y="2583839"/>
            <a:ext cx="1190319" cy="735965"/>
          </a:xfrm>
          <a:prstGeom prst="rect">
            <a:avLst/>
          </a:prstGeom>
        </p:spPr>
      </p:pic>
      <p:pic>
        <p:nvPicPr>
          <p:cNvPr id="12" name="Imag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58565" y="4219840"/>
            <a:ext cx="1712979" cy="1284734"/>
          </a:xfrm>
          <a:prstGeom prst="rect">
            <a:avLst/>
          </a:prstGeom>
        </p:spPr>
      </p:pic>
      <p:sp>
        <p:nvSpPr>
          <p:cNvPr id="3" name="Espace réservé du contenu 2"/>
          <p:cNvSpPr>
            <a:spLocks noGrp="1"/>
          </p:cNvSpPr>
          <p:nvPr>
            <p:ph idx="1"/>
          </p:nvPr>
        </p:nvSpPr>
        <p:spPr>
          <a:xfrm>
            <a:off x="456744" y="1215543"/>
            <a:ext cx="8229600" cy="4876800"/>
          </a:xfrm>
        </p:spPr>
        <p:txBody>
          <a:bodyPr/>
          <a:lstStyle/>
          <a:p>
            <a:r>
              <a:rPr lang="fr-BE" dirty="0">
                <a:latin typeface="Arial Narrow" panose="020B0606020202030204" pitchFamily="34" charset="0"/>
              </a:rPr>
              <a:t>Environnement habité</a:t>
            </a:r>
          </a:p>
          <a:p>
            <a:endParaRPr lang="fr-BE" dirty="0" smtClean="0">
              <a:latin typeface="Arial Narrow" panose="020B0606020202030204" pitchFamily="34" charset="0"/>
            </a:endParaRPr>
          </a:p>
          <a:p>
            <a:r>
              <a:rPr lang="fr-BE" dirty="0" smtClean="0">
                <a:latin typeface="Arial Narrow" panose="020B0606020202030204" pitchFamily="34" charset="0"/>
              </a:rPr>
              <a:t>Défini selon trois composantes : </a:t>
            </a:r>
          </a:p>
          <a:p>
            <a:pPr lvl="1"/>
            <a:endParaRPr lang="fr-BE" dirty="0" smtClean="0">
              <a:latin typeface="Arial Narrow" panose="020B0606020202030204" pitchFamily="34" charset="0"/>
            </a:endParaRPr>
          </a:p>
          <a:p>
            <a:pPr lvl="1"/>
            <a:r>
              <a:rPr lang="fr-BE" dirty="0" smtClean="0">
                <a:latin typeface="Arial Narrow" panose="020B0606020202030204" pitchFamily="34" charset="0"/>
              </a:rPr>
              <a:t>Vitalité économique</a:t>
            </a:r>
          </a:p>
          <a:p>
            <a:pPr lvl="1"/>
            <a:endParaRPr lang="fr-BE" dirty="0" smtClean="0">
              <a:latin typeface="Arial Narrow" panose="020B0606020202030204" pitchFamily="34" charset="0"/>
            </a:endParaRPr>
          </a:p>
          <a:p>
            <a:pPr lvl="1"/>
            <a:r>
              <a:rPr lang="fr-BE" dirty="0" smtClean="0">
                <a:latin typeface="Arial Narrow" panose="020B0606020202030204" pitchFamily="34" charset="0"/>
              </a:rPr>
              <a:t>Intégrité environnementale</a:t>
            </a:r>
          </a:p>
          <a:p>
            <a:pPr lvl="1"/>
            <a:endParaRPr lang="fr-BE" dirty="0" smtClean="0">
              <a:latin typeface="Arial Narrow" panose="020B0606020202030204" pitchFamily="34" charset="0"/>
            </a:endParaRPr>
          </a:p>
          <a:p>
            <a:pPr lvl="1"/>
            <a:r>
              <a:rPr lang="fr-BE" dirty="0" smtClean="0">
                <a:latin typeface="Arial Narrow" panose="020B0606020202030204" pitchFamily="34" charset="0"/>
              </a:rPr>
              <a:t>Bien-être </a:t>
            </a:r>
            <a:r>
              <a:rPr lang="fr-BE" dirty="0">
                <a:latin typeface="Arial Narrow" panose="020B0606020202030204" pitchFamily="34" charset="0"/>
              </a:rPr>
              <a:t>social</a:t>
            </a:r>
          </a:p>
          <a:p>
            <a:endParaRPr lang="fr-BE" dirty="0">
              <a:latin typeface="Arial Narrow" panose="020B0606020202030204" pitchFamily="34" charset="0"/>
            </a:endParaRPr>
          </a:p>
          <a:p>
            <a:endParaRPr lang="fr-BE" dirty="0" smtClean="0">
              <a:solidFill>
                <a:srgbClr val="FF0000"/>
              </a:solidFill>
              <a:latin typeface="Arial Narrow" panose="020B0606020202030204" pitchFamily="34" charset="0"/>
            </a:endParaRPr>
          </a:p>
          <a:p>
            <a:r>
              <a:rPr lang="fr-BE" dirty="0" smtClean="0">
                <a:solidFill>
                  <a:srgbClr val="FF0000"/>
                </a:solidFill>
                <a:latin typeface="Arial Narrow" panose="020B0606020202030204" pitchFamily="34" charset="0"/>
              </a:rPr>
              <a:t>Dans le respect des principes du développement durable</a:t>
            </a:r>
            <a:endParaRPr lang="fr-BE" dirty="0">
              <a:solidFill>
                <a:srgbClr val="FF0000"/>
              </a:solidFill>
              <a:latin typeface="Arial Narrow" panose="020B0606020202030204" pitchFamily="34" charset="0"/>
            </a:endParaRPr>
          </a:p>
        </p:txBody>
      </p:sp>
    </p:spTree>
    <p:extLst>
      <p:ext uri="{BB962C8B-B14F-4D97-AF65-F5344CB8AC3E}">
        <p14:creationId xmlns:p14="http://schemas.microsoft.com/office/powerpoint/2010/main" val="9661700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fade">
                                      <p:cBhvr>
                                        <p:cTn id="7" dur="500"/>
                                        <p:tgtEl>
                                          <p:spTgt spid="3">
                                            <p:txEl>
                                              <p:pRg st="11" end="1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24744"/>
            <a:ext cx="8579296" cy="4968552"/>
          </a:xfrm>
        </p:spPr>
        <p:txBody>
          <a:bodyPr>
            <a:noAutofit/>
          </a:bodyPr>
          <a:lstStyle/>
          <a:p>
            <a:pPr marL="0" indent="0" algn="just">
              <a:spcBef>
                <a:spcPts val="600"/>
              </a:spcBef>
              <a:buNone/>
            </a:pPr>
            <a:r>
              <a:rPr lang="fr-BE" dirty="0">
                <a:latin typeface="Arial Narrow" panose="020B0606020202030204" pitchFamily="34" charset="0"/>
              </a:rPr>
              <a:t>Milieu où l’on se sent en </a:t>
            </a:r>
            <a:r>
              <a:rPr lang="fr-BE" sz="3600" cap="all" dirty="0">
                <a:solidFill>
                  <a:srgbClr val="6699FF"/>
                </a:solidFill>
                <a:latin typeface="Arial Narrow" panose="020B0606020202030204" pitchFamily="34" charset="0"/>
              </a:rPr>
              <a:t>sécurité</a:t>
            </a:r>
            <a:r>
              <a:rPr lang="fr-BE" sz="2000" dirty="0">
                <a:latin typeface="Arial Narrow" panose="020B0606020202030204" pitchFamily="34" charset="0"/>
              </a:rPr>
              <a:t>, </a:t>
            </a:r>
            <a:r>
              <a:rPr lang="fr-BE" dirty="0">
                <a:latin typeface="Arial Narrow" panose="020B0606020202030204" pitchFamily="34" charset="0"/>
              </a:rPr>
              <a:t>offrant un environnement </a:t>
            </a:r>
            <a:r>
              <a:rPr lang="fr-BE" sz="3600" cap="all" dirty="0">
                <a:solidFill>
                  <a:srgbClr val="92D050"/>
                </a:solidFill>
                <a:latin typeface="Arial Narrow" panose="020B0606020202030204" pitchFamily="34" charset="0"/>
              </a:rPr>
              <a:t>sain</a:t>
            </a:r>
            <a:r>
              <a:rPr lang="fr-BE" sz="2000" dirty="0">
                <a:latin typeface="Arial Narrow" panose="020B0606020202030204" pitchFamily="34" charset="0"/>
              </a:rPr>
              <a:t> </a:t>
            </a:r>
            <a:r>
              <a:rPr lang="fr-BE" dirty="0">
                <a:latin typeface="Arial Narrow" panose="020B0606020202030204" pitchFamily="34" charset="0"/>
              </a:rPr>
              <a:t>et dans lequel la </a:t>
            </a:r>
            <a:r>
              <a:rPr lang="fr-BE" sz="3600" cap="all" dirty="0">
                <a:solidFill>
                  <a:srgbClr val="33CCCC"/>
                </a:solidFill>
                <a:latin typeface="Arial Narrow" panose="020B0606020202030204" pitchFamily="34" charset="0"/>
              </a:rPr>
              <a:t>mobilité douce et collective </a:t>
            </a:r>
            <a:r>
              <a:rPr lang="fr-BE" dirty="0">
                <a:latin typeface="Arial Narrow" panose="020B0606020202030204" pitchFamily="34" charset="0"/>
              </a:rPr>
              <a:t>tente à être optimisée. Ce milieu se doit d’être à la fois</a:t>
            </a:r>
            <a:r>
              <a:rPr lang="fr-BE" sz="2000" dirty="0">
                <a:latin typeface="Arial Narrow" panose="020B0606020202030204" pitchFamily="34" charset="0"/>
              </a:rPr>
              <a:t> </a:t>
            </a:r>
            <a:r>
              <a:rPr lang="fr-BE" sz="3600" cap="all" dirty="0">
                <a:latin typeface="Arial Narrow" panose="020B0606020202030204" pitchFamily="34" charset="0"/>
              </a:rPr>
              <a:t>pluriel </a:t>
            </a:r>
            <a:r>
              <a:rPr lang="fr-BE" dirty="0">
                <a:latin typeface="Arial Narrow" panose="020B0606020202030204" pitchFamily="34" charset="0"/>
              </a:rPr>
              <a:t>tant en matière de fonctions </a:t>
            </a:r>
            <a:r>
              <a:rPr lang="fr-BE" dirty="0" smtClean="0">
                <a:latin typeface="Arial Narrow" panose="020B0606020202030204" pitchFamily="34" charset="0"/>
              </a:rPr>
              <a:t>(</a:t>
            </a:r>
            <a:r>
              <a:rPr lang="fr-BE" dirty="0" smtClean="0">
                <a:solidFill>
                  <a:schemeClr val="accent1"/>
                </a:solidFill>
                <a:latin typeface="Arial Narrow" panose="020B0606020202030204" pitchFamily="34" charset="0"/>
              </a:rPr>
              <a:t>FONCTIONNEL</a:t>
            </a:r>
            <a:r>
              <a:rPr lang="fr-BE" dirty="0" smtClean="0">
                <a:latin typeface="Arial Narrow" panose="020B0606020202030204" pitchFamily="34" charset="0"/>
              </a:rPr>
              <a:t>) que </a:t>
            </a:r>
            <a:r>
              <a:rPr lang="fr-BE" dirty="0">
                <a:latin typeface="Arial Narrow" panose="020B0606020202030204" pitchFamily="34" charset="0"/>
              </a:rPr>
              <a:t>de ressources </a:t>
            </a:r>
            <a:r>
              <a:rPr lang="fr-BE" dirty="0" smtClean="0">
                <a:latin typeface="Arial Narrow" panose="020B0606020202030204" pitchFamily="34" charset="0"/>
              </a:rPr>
              <a:t>humaines (</a:t>
            </a:r>
            <a:r>
              <a:rPr lang="fr-BE" dirty="0" smtClean="0">
                <a:solidFill>
                  <a:srgbClr val="FF33CC"/>
                </a:solidFill>
                <a:latin typeface="Arial Narrow" panose="020B0606020202030204" pitchFamily="34" charset="0"/>
              </a:rPr>
              <a:t>MIXTE</a:t>
            </a:r>
            <a:r>
              <a:rPr lang="fr-BE" dirty="0" smtClean="0">
                <a:latin typeface="Arial Narrow" panose="020B0606020202030204" pitchFamily="34" charset="0"/>
              </a:rPr>
              <a:t>), </a:t>
            </a:r>
            <a:r>
              <a:rPr lang="fr-BE" dirty="0">
                <a:latin typeface="Arial Narrow" panose="020B0606020202030204" pitchFamily="34" charset="0"/>
              </a:rPr>
              <a:t>convivial et doit avoir du</a:t>
            </a:r>
            <a:r>
              <a:rPr lang="fr-BE" sz="2000" dirty="0">
                <a:latin typeface="Arial Narrow" panose="020B0606020202030204" pitchFamily="34" charset="0"/>
              </a:rPr>
              <a:t> </a:t>
            </a:r>
            <a:r>
              <a:rPr lang="fr-BE" sz="3600" cap="all" dirty="0">
                <a:solidFill>
                  <a:srgbClr val="FFC000"/>
                </a:solidFill>
                <a:latin typeface="Arial Narrow" panose="020B0606020202030204" pitchFamily="34" charset="0"/>
              </a:rPr>
              <a:t>caractère</a:t>
            </a:r>
            <a:r>
              <a:rPr lang="fr-BE" sz="2000" dirty="0">
                <a:solidFill>
                  <a:srgbClr val="FFC000"/>
                </a:solidFill>
                <a:latin typeface="Arial Narrow" panose="020B0606020202030204" pitchFamily="34" charset="0"/>
              </a:rPr>
              <a:t>.</a:t>
            </a:r>
            <a:r>
              <a:rPr lang="fr-BE" sz="2000" dirty="0">
                <a:latin typeface="Arial Narrow" panose="020B0606020202030204" pitchFamily="34" charset="0"/>
              </a:rPr>
              <a:t> </a:t>
            </a:r>
            <a:r>
              <a:rPr lang="fr-BE" dirty="0">
                <a:latin typeface="Arial Narrow" panose="020B0606020202030204" pitchFamily="34" charset="0"/>
              </a:rPr>
              <a:t>C’est également un milieu dans lequel il est possible de </a:t>
            </a:r>
            <a:r>
              <a:rPr lang="fr-BE" sz="3600" cap="all" dirty="0">
                <a:solidFill>
                  <a:schemeClr val="accent3">
                    <a:lumMod val="75000"/>
                  </a:schemeClr>
                </a:solidFill>
                <a:latin typeface="Arial Narrow" panose="020B0606020202030204" pitchFamily="34" charset="0"/>
              </a:rPr>
              <a:t>vivre et travailler </a:t>
            </a:r>
            <a:r>
              <a:rPr lang="fr-BE" dirty="0">
                <a:latin typeface="Arial Narrow" panose="020B0606020202030204" pitchFamily="34" charset="0"/>
              </a:rPr>
              <a:t>et qui s’inscrit dans une politique </a:t>
            </a:r>
            <a:r>
              <a:rPr lang="fr-BE" sz="3600" cap="all" dirty="0">
                <a:solidFill>
                  <a:srgbClr val="CCCCFF"/>
                </a:solidFill>
                <a:latin typeface="Arial Narrow" panose="020B0606020202030204" pitchFamily="34" charset="0"/>
              </a:rPr>
              <a:t>d’utilisation parcimonieuse du sol et de l’espace</a:t>
            </a:r>
            <a:r>
              <a:rPr lang="fr-BE" sz="3600" cap="all" dirty="0">
                <a:latin typeface="Arial Narrow" panose="020B0606020202030204" pitchFamily="34" charset="0"/>
              </a:rPr>
              <a:t>.</a:t>
            </a:r>
          </a:p>
          <a:p>
            <a:pPr marL="542925" indent="-542925">
              <a:buFont typeface="Wingdings" panose="05000000000000000000" pitchFamily="2" charset="2"/>
              <a:buChar char="ü"/>
            </a:pPr>
            <a:endParaRPr lang="fr-BE" sz="2200" dirty="0" smtClean="0">
              <a:latin typeface="Arial Narrow" panose="020B0606020202030204" pitchFamily="34" charset="0"/>
            </a:endParaRPr>
          </a:p>
          <a:p>
            <a:endParaRPr lang="fr-BE" sz="2400" dirty="0" smtClean="0">
              <a:latin typeface="Arial Narrow" panose="020B0606020202030204" pitchFamily="34" charset="0"/>
            </a:endParaRPr>
          </a:p>
          <a:p>
            <a:pPr marL="1371600" lvl="3" indent="0">
              <a:buNone/>
            </a:pPr>
            <a:endParaRPr lang="fr-BE" sz="2400" dirty="0" smtClean="0">
              <a:latin typeface="Arial Narrow" panose="020B0606020202030204" pitchFamily="34" charset="0"/>
            </a:endParaRPr>
          </a:p>
          <a:p>
            <a:pPr marL="1371600" lvl="3" indent="0">
              <a:buNone/>
            </a:pPr>
            <a:endParaRPr lang="fr-BE" sz="2400" dirty="0">
              <a:latin typeface="Arial Narrow" panose="020B0606020202030204" pitchFamily="34" charset="0"/>
            </a:endParaRPr>
          </a:p>
        </p:txBody>
      </p:sp>
      <p:sp>
        <p:nvSpPr>
          <p:cNvPr id="2" name="Titre 1"/>
          <p:cNvSpPr>
            <a:spLocks noGrp="1"/>
          </p:cNvSpPr>
          <p:nvPr>
            <p:ph type="title"/>
          </p:nvPr>
        </p:nvSpPr>
        <p:spPr>
          <a:xfrm>
            <a:off x="0" y="366763"/>
            <a:ext cx="8229600" cy="541957"/>
          </a:xfrm>
        </p:spPr>
        <p:txBody>
          <a:bodyPr>
            <a:normAutofit/>
          </a:bodyPr>
          <a:lstStyle/>
          <a:p>
            <a:r>
              <a:rPr lang="fr-BE" sz="2600" dirty="0" smtClean="0">
                <a:solidFill>
                  <a:schemeClr val="accent5"/>
                </a:solidFill>
                <a:latin typeface="Arial Narrow" panose="020B0606020202030204" pitchFamily="34" charset="0"/>
              </a:rPr>
              <a:t>Un Cadre de vie de </a:t>
            </a:r>
            <a:r>
              <a:rPr lang="fr-BE" sz="2600" dirty="0">
                <a:solidFill>
                  <a:schemeClr val="accent5"/>
                </a:solidFill>
                <a:latin typeface="Arial Narrow" panose="020B0606020202030204" pitchFamily="34" charset="0"/>
              </a:rPr>
              <a:t>qualité dans une perspective </a:t>
            </a:r>
            <a:r>
              <a:rPr lang="fr-BE" sz="2600" dirty="0" smtClean="0">
                <a:solidFill>
                  <a:schemeClr val="accent5"/>
                </a:solidFill>
                <a:latin typeface="Arial Narrow" panose="020B0606020202030204" pitchFamily="34" charset="0"/>
              </a:rPr>
              <a:t>DD ?</a:t>
            </a:r>
            <a:endParaRPr lang="fr-BE" sz="2600" dirty="0">
              <a:solidFill>
                <a:schemeClr val="accent5"/>
              </a:solidFill>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a:t>
            </a:fld>
            <a:endParaRPr lang="fr-BE"/>
          </a:p>
        </p:txBody>
      </p:sp>
    </p:spTree>
    <p:extLst>
      <p:ext uri="{BB962C8B-B14F-4D97-AF65-F5344CB8AC3E}">
        <p14:creationId xmlns:p14="http://schemas.microsoft.com/office/powerpoint/2010/main" val="346375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26" y="347472"/>
            <a:ext cx="8229600" cy="538887"/>
          </a:xfrm>
        </p:spPr>
        <p:txBody>
          <a:bodyPr>
            <a:normAutofit/>
          </a:bodyPr>
          <a:lstStyle/>
          <a:p>
            <a:r>
              <a:rPr lang="fr-BE" sz="2900" dirty="0" smtClean="0">
                <a:solidFill>
                  <a:schemeClr val="accent5"/>
                </a:solidFill>
                <a:latin typeface="Arial Narrow" panose="020B0606020202030204" pitchFamily="34" charset="0"/>
              </a:rPr>
              <a:t>3. Pourquoi s’intéresser au cadre de vie ?</a:t>
            </a:r>
            <a:endParaRPr lang="fr-BE" sz="2900" dirty="0">
              <a:solidFill>
                <a:schemeClr val="accent5"/>
              </a:solidFill>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a:t>
            </a:fld>
            <a:endParaRPr lang="fr-BE"/>
          </a:p>
        </p:txBody>
      </p:sp>
      <p:sp>
        <p:nvSpPr>
          <p:cNvPr id="3" name="Espace réservé du contenu 2"/>
          <p:cNvSpPr>
            <a:spLocks noGrp="1"/>
          </p:cNvSpPr>
          <p:nvPr>
            <p:ph idx="1"/>
          </p:nvPr>
        </p:nvSpPr>
        <p:spPr>
          <a:xfrm>
            <a:off x="456744" y="1215543"/>
            <a:ext cx="8229600" cy="4876800"/>
          </a:xfrm>
        </p:spPr>
        <p:txBody>
          <a:bodyPr/>
          <a:lstStyle/>
          <a:p>
            <a:r>
              <a:rPr lang="fr-BE" dirty="0" smtClean="0">
                <a:latin typeface="Arial Narrow" panose="020B0606020202030204" pitchFamily="34" charset="0"/>
              </a:rPr>
              <a:t>Cadre de vie : infrastructure matériel + infrastructure informationnelle</a:t>
            </a:r>
          </a:p>
          <a:p>
            <a:endParaRPr lang="fr-BE" dirty="0">
              <a:latin typeface="Arial Narrow" panose="020B0606020202030204" pitchFamily="34" charset="0"/>
            </a:endParaRPr>
          </a:p>
          <a:p>
            <a:endParaRPr lang="fr-BE" dirty="0" smtClean="0">
              <a:latin typeface="Arial Narrow" panose="020B0606020202030204" pitchFamily="34" charset="0"/>
            </a:endParaRPr>
          </a:p>
          <a:p>
            <a:endParaRPr lang="fr-BE" dirty="0">
              <a:latin typeface="Arial Narrow" panose="020B0606020202030204" pitchFamily="34" charset="0"/>
            </a:endParaRPr>
          </a:p>
          <a:p>
            <a:endParaRPr lang="fr-BE" dirty="0" smtClean="0">
              <a:latin typeface="Arial Narrow" panose="020B0606020202030204" pitchFamily="34" charset="0"/>
            </a:endParaRPr>
          </a:p>
          <a:p>
            <a:endParaRPr lang="fr-BE" dirty="0">
              <a:latin typeface="Arial Narrow" panose="020B0606020202030204" pitchFamily="34" charset="0"/>
            </a:endParaRPr>
          </a:p>
          <a:p>
            <a:endParaRPr lang="fr-BE" dirty="0" smtClean="0">
              <a:latin typeface="Arial Narrow" panose="020B0606020202030204" pitchFamily="34" charset="0"/>
            </a:endParaRPr>
          </a:p>
          <a:p>
            <a:endParaRPr lang="fr-BE" dirty="0">
              <a:latin typeface="Arial Narrow" panose="020B0606020202030204" pitchFamily="34" charset="0"/>
            </a:endParaRPr>
          </a:p>
          <a:p>
            <a:r>
              <a:rPr lang="fr-BE" dirty="0" smtClean="0">
                <a:latin typeface="Arial Narrow" panose="020B0606020202030204" pitchFamily="34" charset="0"/>
              </a:rPr>
              <a:t>Qualité de vie et bien-être  = f</a:t>
            </a:r>
            <a:r>
              <a:rPr lang="fr-BE" baseline="-25000" dirty="0" smtClean="0">
                <a:latin typeface="Arial Narrow" panose="020B0606020202030204" pitchFamily="34" charset="0"/>
              </a:rPr>
              <a:t>x</a:t>
            </a:r>
            <a:r>
              <a:rPr lang="fr-BE" dirty="0" smtClean="0">
                <a:latin typeface="Arial Narrow" panose="020B0606020202030204" pitchFamily="34" charset="0"/>
              </a:rPr>
              <a:t> ( cadre de vie)</a:t>
            </a:r>
          </a:p>
          <a:p>
            <a:endParaRPr lang="fr-BE" dirty="0" smtClean="0">
              <a:latin typeface="Arial Narrow" panose="020B0606020202030204" pitchFamily="34" charset="0"/>
            </a:endParaRPr>
          </a:p>
          <a:p>
            <a:r>
              <a:rPr lang="fr-BE" dirty="0" smtClean="0">
                <a:latin typeface="Arial Narrow" panose="020B0606020202030204" pitchFamily="34" charset="0"/>
              </a:rPr>
              <a:t>Socle commun </a:t>
            </a:r>
            <a:r>
              <a:rPr lang="fr-BE" dirty="0" smtClean="0">
                <a:latin typeface="Arial Narrow" panose="020B0606020202030204" pitchFamily="34" charset="0"/>
              </a:rPr>
              <a:t>de réflexion aux </a:t>
            </a:r>
            <a:r>
              <a:rPr lang="fr-BE" dirty="0" smtClean="0">
                <a:latin typeface="Arial Narrow" panose="020B0606020202030204" pitchFamily="34" charset="0"/>
              </a:rPr>
              <a:t>différents plans communaux</a:t>
            </a:r>
            <a:endParaRPr lang="fr-BE" dirty="0">
              <a:latin typeface="Arial Narrow" panose="020B0606020202030204" pitchFamily="34" charset="0"/>
            </a:endParaRPr>
          </a:p>
        </p:txBody>
      </p:sp>
      <p:cxnSp>
        <p:nvCxnSpPr>
          <p:cNvPr id="6" name="Connecteur droit avec flèche 5"/>
          <p:cNvCxnSpPr/>
          <p:nvPr/>
        </p:nvCxnSpPr>
        <p:spPr>
          <a:xfrm>
            <a:off x="6300192" y="1772816"/>
            <a:ext cx="0"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4788965" y="2492896"/>
            <a:ext cx="3022454" cy="830997"/>
          </a:xfrm>
          <a:prstGeom prst="rect">
            <a:avLst/>
          </a:prstGeom>
          <a:noFill/>
        </p:spPr>
        <p:txBody>
          <a:bodyPr wrap="square" rtlCol="0">
            <a:spAutoFit/>
          </a:bodyPr>
          <a:lstStyle/>
          <a:p>
            <a:pPr algn="ctr"/>
            <a:r>
              <a:rPr lang="fr-BE" sz="2400" dirty="0" smtClean="0">
                <a:latin typeface="Arial Narrow" panose="020B0606020202030204" pitchFamily="34" charset="0"/>
              </a:rPr>
              <a:t>Règles qui s’appliquent aux biens supports</a:t>
            </a:r>
            <a:endParaRPr lang="fr-BE" sz="2400" dirty="0">
              <a:latin typeface="Arial Narrow" panose="020B0606020202030204" pitchFamily="34" charset="0"/>
            </a:endParaRPr>
          </a:p>
        </p:txBody>
      </p:sp>
      <p:cxnSp>
        <p:nvCxnSpPr>
          <p:cNvPr id="8" name="Connecteur droit avec flèche 7"/>
          <p:cNvCxnSpPr/>
          <p:nvPr/>
        </p:nvCxnSpPr>
        <p:spPr>
          <a:xfrm>
            <a:off x="6012160" y="5012223"/>
            <a:ext cx="1008112" cy="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7020272" y="4725144"/>
            <a:ext cx="1294262" cy="461665"/>
          </a:xfrm>
          <a:prstGeom prst="rect">
            <a:avLst/>
          </a:prstGeom>
          <a:noFill/>
        </p:spPr>
        <p:txBody>
          <a:bodyPr wrap="square" rtlCol="0">
            <a:spAutoFit/>
          </a:bodyPr>
          <a:lstStyle/>
          <a:p>
            <a:pPr algn="ctr"/>
            <a:r>
              <a:rPr lang="fr-BE" sz="2400" dirty="0" smtClean="0">
                <a:latin typeface="Arial Narrow" panose="020B0606020202030204" pitchFamily="34" charset="0"/>
              </a:rPr>
              <a:t>Santé</a:t>
            </a:r>
            <a:endParaRPr lang="fr-BE" sz="2400" dirty="0">
              <a:latin typeface="Arial Narrow" panose="020B0606020202030204" pitchFamily="34" charset="0"/>
            </a:endParaRPr>
          </a:p>
        </p:txBody>
      </p:sp>
      <p:cxnSp>
        <p:nvCxnSpPr>
          <p:cNvPr id="12" name="Connecteur droit avec flèche 11"/>
          <p:cNvCxnSpPr/>
          <p:nvPr/>
        </p:nvCxnSpPr>
        <p:spPr>
          <a:xfrm>
            <a:off x="6300192" y="3365911"/>
            <a:ext cx="0"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4574823" y="3861397"/>
            <a:ext cx="3525569" cy="461665"/>
          </a:xfrm>
          <a:prstGeom prst="rect">
            <a:avLst/>
          </a:prstGeom>
          <a:noFill/>
        </p:spPr>
        <p:txBody>
          <a:bodyPr wrap="square" rtlCol="0">
            <a:spAutoFit/>
          </a:bodyPr>
          <a:lstStyle/>
          <a:p>
            <a:pPr algn="ctr"/>
            <a:r>
              <a:rPr lang="fr-BE" sz="2400" dirty="0" smtClean="0">
                <a:latin typeface="Arial Narrow" panose="020B0606020202030204" pitchFamily="34" charset="0"/>
              </a:rPr>
              <a:t>Nous en sommes les acteurs</a:t>
            </a:r>
            <a:endParaRPr lang="fr-BE" sz="2400" dirty="0">
              <a:latin typeface="Arial Narrow" panose="020B0606020202030204" pitchFamily="34" charset="0"/>
            </a:endParaRPr>
          </a:p>
        </p:txBody>
      </p:sp>
    </p:spTree>
    <p:extLst>
      <p:ext uri="{BB962C8B-B14F-4D97-AF65-F5344CB8AC3E}">
        <p14:creationId xmlns:p14="http://schemas.microsoft.com/office/powerpoint/2010/main" val="40944681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365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415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4650"/>
                            </p:stCondLst>
                            <p:childTnLst>
                              <p:par>
                                <p:cTn id="17" presetID="10"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p:stCondLst>
                              <p:cond delay="5150"/>
                            </p:stCondLst>
                            <p:childTnLst>
                              <p:par>
                                <p:cTn id="21" presetID="10"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iterate type="lt">
                                    <p:tmPct val="10000"/>
                                  </p:iterate>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left)">
                                      <p:cBhvr>
                                        <p:cTn id="28" dur="500"/>
                                        <p:tgtEl>
                                          <p:spTgt spid="3">
                                            <p:txEl>
                                              <p:pRg st="8" end="8"/>
                                            </p:txEl>
                                          </p:spTgt>
                                        </p:tgtEl>
                                      </p:cBhvr>
                                    </p:animEffect>
                                  </p:childTnLst>
                                </p:cTn>
                              </p:par>
                            </p:childTnLst>
                          </p:cTn>
                        </p:par>
                        <p:par>
                          <p:cTn id="29" fill="hold">
                            <p:stCondLst>
                              <p:cond delay="2350"/>
                            </p:stCondLst>
                            <p:childTnLst>
                              <p:par>
                                <p:cTn id="30" presetID="10" presetClass="entr" presetSubtype="0"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par>
                          <p:cTn id="33" fill="hold">
                            <p:stCondLst>
                              <p:cond delay="2850"/>
                            </p:stCondLst>
                            <p:childTnLst>
                              <p:par>
                                <p:cTn id="34" presetID="10" presetClass="entr" presetSubtype="0"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iterate type="lt">
                                    <p:tmPct val="10000"/>
                                  </p:iterate>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wipe(left)">
                                      <p:cBhvr>
                                        <p:cTn id="4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rotWithShape="1">
          <a:blip r:embed="rId3">
            <a:extLst>
              <a:ext uri="{28A0092B-C50C-407E-A947-70E740481C1C}">
                <a14:useLocalDpi xmlns:a14="http://schemas.microsoft.com/office/drawing/2010/main" val="0"/>
              </a:ext>
            </a:extLst>
          </a:blip>
          <a:srcRect t="29000" b="3800"/>
          <a:stretch/>
        </p:blipFill>
        <p:spPr>
          <a:xfrm>
            <a:off x="755576" y="538193"/>
            <a:ext cx="7704856" cy="6059159"/>
          </a:xfrm>
          <a:prstGeom prst="rect">
            <a:avLst/>
          </a:prstGeom>
        </p:spPr>
      </p:pic>
      <p:sp>
        <p:nvSpPr>
          <p:cNvPr id="2" name="Titre 1"/>
          <p:cNvSpPr>
            <a:spLocks noGrp="1"/>
          </p:cNvSpPr>
          <p:nvPr>
            <p:ph type="title"/>
          </p:nvPr>
        </p:nvSpPr>
        <p:spPr>
          <a:xfrm>
            <a:off x="0" y="368085"/>
            <a:ext cx="8229600" cy="540635"/>
          </a:xfrm>
        </p:spPr>
        <p:txBody>
          <a:bodyPr>
            <a:normAutofit fontScale="90000"/>
          </a:bodyPr>
          <a:lstStyle/>
          <a:p>
            <a:r>
              <a:rPr lang="fr-BE" sz="3200" dirty="0" smtClean="0">
                <a:solidFill>
                  <a:schemeClr val="accent5"/>
                </a:solidFill>
                <a:latin typeface="Arial Narrow" panose="020B0606020202030204" pitchFamily="34" charset="0"/>
              </a:rPr>
              <a:t>4. Outil d’évaluation  - Genèse du projet</a:t>
            </a:r>
            <a:endParaRPr lang="fr-BE" sz="3200" dirty="0">
              <a:solidFill>
                <a:schemeClr val="accent5"/>
              </a:solidFill>
              <a:latin typeface="Arial Narrow" panose="020B0606020202030204" pitchFamily="34"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a:t>
            </a:fld>
            <a:endParaRPr lang="fr-BE"/>
          </a:p>
        </p:txBody>
      </p:sp>
      <p:sp>
        <p:nvSpPr>
          <p:cNvPr id="7" name="ZoneTexte 6"/>
          <p:cNvSpPr txBox="1"/>
          <p:nvPr/>
        </p:nvSpPr>
        <p:spPr>
          <a:xfrm>
            <a:off x="262880" y="3284445"/>
            <a:ext cx="4345632" cy="923330"/>
          </a:xfrm>
          <a:prstGeom prst="rect">
            <a:avLst/>
          </a:prstGeom>
          <a:solidFill>
            <a:schemeClr val="bg1">
              <a:alpha val="78000"/>
            </a:schemeClr>
          </a:solidFill>
        </p:spPr>
        <p:txBody>
          <a:bodyPr wrap="square" rtlCol="0">
            <a:spAutoFit/>
          </a:bodyPr>
          <a:lstStyle/>
          <a:p>
            <a:pPr algn="ctr"/>
            <a:r>
              <a:rPr lang="fr-BE" b="1" dirty="0" smtClean="0">
                <a:solidFill>
                  <a:srgbClr val="339933"/>
                </a:solidFill>
                <a:latin typeface="Arial Narrow" panose="020B0606020202030204" pitchFamily="34" charset="0"/>
              </a:rPr>
              <a:t>Développement durable</a:t>
            </a:r>
          </a:p>
          <a:p>
            <a:pPr marL="285750" indent="-285750" algn="ctr">
              <a:buFont typeface="Arial" panose="020B0604020202020204" pitchFamily="34" charset="0"/>
              <a:buChar char="•"/>
            </a:pPr>
            <a:r>
              <a:rPr lang="fr-BE" dirty="0" smtClean="0">
                <a:solidFill>
                  <a:srgbClr val="339933"/>
                </a:solidFill>
                <a:latin typeface="Arial Narrow" panose="020B0606020202030204" pitchFamily="34" charset="0"/>
              </a:rPr>
              <a:t>Rationalisation du diagnostic </a:t>
            </a:r>
            <a:r>
              <a:rPr lang="fr-BE" dirty="0" smtClean="0">
                <a:solidFill>
                  <a:srgbClr val="339933"/>
                </a:solidFill>
                <a:latin typeface="Arial Narrow" panose="020B0606020202030204" pitchFamily="34" charset="0"/>
              </a:rPr>
              <a:t>: outil commun</a:t>
            </a:r>
          </a:p>
          <a:p>
            <a:pPr marL="285750" indent="-285750" algn="ctr">
              <a:buFont typeface="Arial" panose="020B0604020202020204" pitchFamily="34" charset="0"/>
              <a:buChar char="•"/>
            </a:pPr>
            <a:r>
              <a:rPr lang="fr-BE" dirty="0" smtClean="0">
                <a:solidFill>
                  <a:srgbClr val="339933"/>
                </a:solidFill>
                <a:latin typeface="Arial Narrow" panose="020B0606020202030204" pitchFamily="34" charset="0"/>
              </a:rPr>
              <a:t>Mise en perspective</a:t>
            </a:r>
          </a:p>
        </p:txBody>
      </p:sp>
      <p:sp>
        <p:nvSpPr>
          <p:cNvPr id="10" name="ZoneTexte 9"/>
          <p:cNvSpPr txBox="1"/>
          <p:nvPr/>
        </p:nvSpPr>
        <p:spPr>
          <a:xfrm>
            <a:off x="4734272" y="4377007"/>
            <a:ext cx="3851920" cy="1200329"/>
          </a:xfrm>
          <a:prstGeom prst="rect">
            <a:avLst/>
          </a:prstGeom>
          <a:solidFill>
            <a:schemeClr val="bg1">
              <a:alpha val="48000"/>
            </a:schemeClr>
          </a:solidFill>
        </p:spPr>
        <p:txBody>
          <a:bodyPr wrap="square" rtlCol="0">
            <a:spAutoFit/>
          </a:bodyPr>
          <a:lstStyle/>
          <a:p>
            <a:pPr algn="ctr"/>
            <a:r>
              <a:rPr lang="fr-BE" b="1" dirty="0" smtClean="0">
                <a:solidFill>
                  <a:srgbClr val="0070C0"/>
                </a:solidFill>
                <a:latin typeface="Arial Narrow" panose="020B0606020202030204" pitchFamily="34" charset="0"/>
              </a:rPr>
              <a:t>PCDR, A21, SSC,…</a:t>
            </a:r>
          </a:p>
          <a:p>
            <a:pPr marL="285750" indent="-285750" algn="ctr">
              <a:buFont typeface="Arial" panose="020B0604020202020204" pitchFamily="34" charset="0"/>
              <a:buChar char="•"/>
            </a:pPr>
            <a:r>
              <a:rPr lang="fr-BE" dirty="0" smtClean="0">
                <a:solidFill>
                  <a:srgbClr val="0070C0"/>
                </a:solidFill>
                <a:latin typeface="Arial Narrow" panose="020B0606020202030204" pitchFamily="34" charset="0"/>
              </a:rPr>
              <a:t>Processus </a:t>
            </a:r>
            <a:r>
              <a:rPr lang="fr-BE" dirty="0">
                <a:solidFill>
                  <a:srgbClr val="0070C0"/>
                </a:solidFill>
                <a:latin typeface="Arial Narrow" panose="020B0606020202030204" pitchFamily="34" charset="0"/>
              </a:rPr>
              <a:t>participatif – visibilité </a:t>
            </a:r>
          </a:p>
          <a:p>
            <a:pPr algn="ctr"/>
            <a:endParaRPr lang="fr-BE" dirty="0" smtClean="0">
              <a:solidFill>
                <a:srgbClr val="0070C0"/>
              </a:solidFill>
              <a:latin typeface="Arial Narrow" panose="020B0606020202030204" pitchFamily="34" charset="0"/>
            </a:endParaRPr>
          </a:p>
          <a:p>
            <a:pPr algn="ctr"/>
            <a:r>
              <a:rPr lang="fr-BE" dirty="0" smtClean="0">
                <a:solidFill>
                  <a:srgbClr val="0070C0"/>
                </a:solidFill>
                <a:latin typeface="Arial Narrow" panose="020B0606020202030204" pitchFamily="34" charset="0"/>
              </a:rPr>
              <a:t>Représentation graphique (radar)</a:t>
            </a:r>
            <a:endParaRPr lang="fr-BE" dirty="0">
              <a:solidFill>
                <a:srgbClr val="0070C0"/>
              </a:solidFill>
              <a:latin typeface="Arial Narrow" panose="020B0606020202030204" pitchFamily="34" charset="0"/>
            </a:endParaRPr>
          </a:p>
        </p:txBody>
      </p:sp>
      <p:cxnSp>
        <p:nvCxnSpPr>
          <p:cNvPr id="12" name="Connecteur droit avec flèche 11"/>
          <p:cNvCxnSpPr/>
          <p:nvPr/>
        </p:nvCxnSpPr>
        <p:spPr>
          <a:xfrm>
            <a:off x="6516216" y="5013176"/>
            <a:ext cx="0" cy="216024"/>
          </a:xfrm>
          <a:prstGeom prst="straightConnector1">
            <a:avLst/>
          </a:prstGeom>
          <a:ln>
            <a:solidFill>
              <a:srgbClr val="0070C0"/>
            </a:solidFill>
            <a:tailEnd type="triangle"/>
          </a:ln>
        </p:spPr>
        <p:style>
          <a:lnRef idx="3">
            <a:schemeClr val="accent6"/>
          </a:lnRef>
          <a:fillRef idx="0">
            <a:schemeClr val="accent6"/>
          </a:fillRef>
          <a:effectRef idx="2">
            <a:schemeClr val="accent6"/>
          </a:effectRef>
          <a:fontRef idx="minor">
            <a:schemeClr val="tx1"/>
          </a:fontRef>
        </p:style>
      </p:cxnSp>
      <p:cxnSp>
        <p:nvCxnSpPr>
          <p:cNvPr id="13" name="Connecteur droit avec flèche 12"/>
          <p:cNvCxnSpPr/>
          <p:nvPr/>
        </p:nvCxnSpPr>
        <p:spPr>
          <a:xfrm flipH="1">
            <a:off x="1605193" y="4221088"/>
            <a:ext cx="216024" cy="288032"/>
          </a:xfrm>
          <a:prstGeom prst="straightConnector1">
            <a:avLst/>
          </a:prstGeom>
          <a:ln>
            <a:solidFill>
              <a:srgbClr val="006600"/>
            </a:solidFill>
            <a:tailEnd type="triangle"/>
          </a:ln>
        </p:spPr>
        <p:style>
          <a:lnRef idx="3">
            <a:schemeClr val="accent6"/>
          </a:lnRef>
          <a:fillRef idx="0">
            <a:schemeClr val="accent6"/>
          </a:fillRef>
          <a:effectRef idx="2">
            <a:schemeClr val="accent6"/>
          </a:effectRef>
          <a:fontRef idx="minor">
            <a:schemeClr val="tx1"/>
          </a:fontRef>
        </p:style>
      </p:cxnSp>
      <p:sp>
        <p:nvSpPr>
          <p:cNvPr id="5" name="Rectangle 4"/>
          <p:cNvSpPr/>
          <p:nvPr/>
        </p:nvSpPr>
        <p:spPr>
          <a:xfrm>
            <a:off x="2723220" y="4582869"/>
            <a:ext cx="2143474" cy="646331"/>
          </a:xfrm>
          <a:prstGeom prst="rect">
            <a:avLst/>
          </a:prstGeom>
          <a:solidFill>
            <a:schemeClr val="bg1">
              <a:alpha val="82000"/>
            </a:schemeClr>
          </a:solidFill>
        </p:spPr>
        <p:txBody>
          <a:bodyPr wrap="square">
            <a:spAutoFit/>
          </a:bodyPr>
          <a:lstStyle/>
          <a:p>
            <a:pPr marL="0" lvl="2"/>
            <a:r>
              <a:rPr lang="fr-BE" dirty="0" smtClean="0">
                <a:solidFill>
                  <a:srgbClr val="339933"/>
                </a:solidFill>
                <a:latin typeface="Arial Narrow" panose="020B0606020202030204" pitchFamily="34" charset="0"/>
              </a:rPr>
              <a:t>Transcommunalité </a:t>
            </a:r>
          </a:p>
          <a:p>
            <a:pPr marL="0" lvl="2"/>
            <a:r>
              <a:rPr lang="fr-BE" dirty="0" smtClean="0">
                <a:solidFill>
                  <a:srgbClr val="339933"/>
                </a:solidFill>
                <a:latin typeface="Arial Narrow" panose="020B0606020202030204" pitchFamily="34" charset="0"/>
              </a:rPr>
              <a:t>Intégration </a:t>
            </a:r>
            <a:r>
              <a:rPr lang="fr-BE" dirty="0">
                <a:solidFill>
                  <a:srgbClr val="339933"/>
                </a:solidFill>
                <a:latin typeface="Arial Narrow" panose="020B0606020202030204" pitchFamily="34" charset="0"/>
              </a:rPr>
              <a:t>verticale </a:t>
            </a:r>
          </a:p>
        </p:txBody>
      </p:sp>
      <p:cxnSp>
        <p:nvCxnSpPr>
          <p:cNvPr id="14" name="Connecteur droit avec flèche 13"/>
          <p:cNvCxnSpPr/>
          <p:nvPr/>
        </p:nvCxnSpPr>
        <p:spPr>
          <a:xfrm>
            <a:off x="2723220" y="4221088"/>
            <a:ext cx="192596" cy="288032"/>
          </a:xfrm>
          <a:prstGeom prst="straightConnector1">
            <a:avLst/>
          </a:prstGeom>
          <a:ln>
            <a:solidFill>
              <a:srgbClr val="006600"/>
            </a:solidFill>
            <a:tailEnd type="triangle"/>
          </a:ln>
        </p:spPr>
        <p:style>
          <a:lnRef idx="3">
            <a:schemeClr val="accent6"/>
          </a:lnRef>
          <a:fillRef idx="0">
            <a:schemeClr val="accent6"/>
          </a:fillRef>
          <a:effectRef idx="2">
            <a:schemeClr val="accent6"/>
          </a:effectRef>
          <a:fontRef idx="minor">
            <a:schemeClr val="tx1"/>
          </a:fontRef>
        </p:style>
      </p:cxnSp>
      <p:sp>
        <p:nvSpPr>
          <p:cNvPr id="17" name="Rectangle 16"/>
          <p:cNvSpPr/>
          <p:nvPr/>
        </p:nvSpPr>
        <p:spPr>
          <a:xfrm>
            <a:off x="395537" y="4553853"/>
            <a:ext cx="2088232" cy="646331"/>
          </a:xfrm>
          <a:prstGeom prst="rect">
            <a:avLst/>
          </a:prstGeom>
          <a:solidFill>
            <a:schemeClr val="bg1">
              <a:alpha val="61000"/>
            </a:schemeClr>
          </a:solidFill>
        </p:spPr>
        <p:txBody>
          <a:bodyPr wrap="square">
            <a:spAutoFit/>
          </a:bodyPr>
          <a:lstStyle/>
          <a:p>
            <a:pPr marL="0" lvl="2" algn="ctr"/>
            <a:r>
              <a:rPr lang="fr-BE" dirty="0">
                <a:solidFill>
                  <a:srgbClr val="339933"/>
                </a:solidFill>
                <a:latin typeface="Arial Narrow" panose="020B0606020202030204" pitchFamily="34" charset="0"/>
              </a:rPr>
              <a:t>Transversalité </a:t>
            </a:r>
            <a:r>
              <a:rPr lang="fr-BE" dirty="0" smtClean="0">
                <a:solidFill>
                  <a:srgbClr val="339933"/>
                </a:solidFill>
                <a:latin typeface="Arial Narrow" panose="020B0606020202030204" pitchFamily="34" charset="0"/>
              </a:rPr>
              <a:t> </a:t>
            </a:r>
            <a:r>
              <a:rPr lang="fr-BE" dirty="0">
                <a:solidFill>
                  <a:srgbClr val="339933"/>
                </a:solidFill>
                <a:latin typeface="Arial Narrow" panose="020B0606020202030204" pitchFamily="34" charset="0"/>
              </a:rPr>
              <a:t>intégration </a:t>
            </a:r>
            <a:r>
              <a:rPr lang="fr-BE" dirty="0" smtClean="0">
                <a:solidFill>
                  <a:srgbClr val="339933"/>
                </a:solidFill>
                <a:latin typeface="Arial Narrow" panose="020B0606020202030204" pitchFamily="34" charset="0"/>
              </a:rPr>
              <a:t>horizontale</a:t>
            </a:r>
            <a:endParaRPr lang="fr-BE" dirty="0">
              <a:solidFill>
                <a:srgbClr val="339933"/>
              </a:solidFill>
              <a:latin typeface="Arial Narrow" panose="020B0606020202030204" pitchFamily="34" charset="0"/>
            </a:endParaRPr>
          </a:p>
        </p:txBody>
      </p:sp>
    </p:spTree>
    <p:extLst>
      <p:ext uri="{BB962C8B-B14F-4D97-AF65-F5344CB8AC3E}">
        <p14:creationId xmlns:p14="http://schemas.microsoft.com/office/powerpoint/2010/main" val="7470461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10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Effect transition="in" filter="fade">
                                      <p:cBhvr>
                                        <p:cTn id="36" dur="500"/>
                                        <p:tgtEl>
                                          <p:spTgt spid="10">
                                            <p:txEl>
                                              <p:pRg st="0" end="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0">
                                            <p:txEl>
                                              <p:pRg st="1" end="1"/>
                                            </p:txEl>
                                          </p:spTgt>
                                        </p:tgtEl>
                                        <p:attrNameLst>
                                          <p:attrName>style.visibility</p:attrName>
                                        </p:attrNameLst>
                                      </p:cBhvr>
                                      <p:to>
                                        <p:strVal val="visible"/>
                                      </p:to>
                                    </p:set>
                                    <p:animEffect transition="in" filter="fade">
                                      <p:cBhvr>
                                        <p:cTn id="39" dur="500"/>
                                        <p:tgtEl>
                                          <p:spTgt spid="10">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par>
                                <p:cTn id="45" presetID="10" presetClass="entr" presetSubtype="0" fill="hold" nodeType="withEffect">
                                  <p:stCondLst>
                                    <p:cond delay="0"/>
                                  </p:stCondLst>
                                  <p:childTnLst>
                                    <p:set>
                                      <p:cBhvr>
                                        <p:cTn id="46" dur="1" fill="hold">
                                          <p:stCondLst>
                                            <p:cond delay="0"/>
                                          </p:stCondLst>
                                        </p:cTn>
                                        <p:tgtEl>
                                          <p:spTgt spid="10">
                                            <p:txEl>
                                              <p:pRg st="3" end="3"/>
                                            </p:txEl>
                                          </p:spTgt>
                                        </p:tgtEl>
                                        <p:attrNameLst>
                                          <p:attrName>style.visibility</p:attrName>
                                        </p:attrNameLst>
                                      </p:cBhvr>
                                      <p:to>
                                        <p:strVal val="visible"/>
                                      </p:to>
                                    </p:set>
                                    <p:animEffect transition="in" filter="fade">
                                      <p:cBhvr>
                                        <p:cTn id="4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7</a:t>
            </a:fld>
            <a:endParaRPr lang="fr-BE"/>
          </a:p>
        </p:txBody>
      </p:sp>
      <p:sp>
        <p:nvSpPr>
          <p:cNvPr id="7" name="Titre 1"/>
          <p:cNvSpPr>
            <a:spLocks noGrp="1"/>
          </p:cNvSpPr>
          <p:nvPr>
            <p:ph type="title"/>
          </p:nvPr>
        </p:nvSpPr>
        <p:spPr>
          <a:xfrm>
            <a:off x="12926" y="347472"/>
            <a:ext cx="8229600" cy="538887"/>
          </a:xfrm>
        </p:spPr>
        <p:txBody>
          <a:bodyPr>
            <a:normAutofit/>
          </a:bodyPr>
          <a:lstStyle/>
          <a:p>
            <a:r>
              <a:rPr lang="fr-BE" sz="2900" dirty="0" smtClean="0">
                <a:solidFill>
                  <a:schemeClr val="accent5"/>
                </a:solidFill>
                <a:latin typeface="Arial Narrow" panose="020B0606020202030204" pitchFamily="34" charset="0"/>
              </a:rPr>
              <a:t>Outil d’évaluation</a:t>
            </a:r>
            <a:endParaRPr lang="fr-BE" sz="2900" dirty="0">
              <a:solidFill>
                <a:schemeClr val="accent5"/>
              </a:solidFill>
              <a:latin typeface="Arial Narrow" panose="020B0606020202030204" pitchFamily="34" charset="0"/>
            </a:endParaRPr>
          </a:p>
        </p:txBody>
      </p:sp>
      <p:graphicFrame>
        <p:nvGraphicFramePr>
          <p:cNvPr id="5" name="Graphique 4"/>
          <p:cNvGraphicFramePr>
            <a:graphicFrameLocks/>
          </p:cNvGraphicFramePr>
          <p:nvPr>
            <p:extLst>
              <p:ext uri="{D42A27DB-BD31-4B8C-83A1-F6EECF244321}">
                <p14:modId xmlns:p14="http://schemas.microsoft.com/office/powerpoint/2010/main" val="749570336"/>
              </p:ext>
            </p:extLst>
          </p:nvPr>
        </p:nvGraphicFramePr>
        <p:xfrm>
          <a:off x="82800" y="886359"/>
          <a:ext cx="8604000" cy="5796000"/>
        </p:xfrm>
        <a:graphic>
          <a:graphicData uri="http://schemas.openxmlformats.org/drawingml/2006/chart">
            <c:chart xmlns:c="http://schemas.openxmlformats.org/drawingml/2006/chart" xmlns:r="http://schemas.openxmlformats.org/officeDocument/2006/relationships" r:id="rId3"/>
          </a:graphicData>
        </a:graphic>
      </p:graphicFrame>
      <p:sp>
        <p:nvSpPr>
          <p:cNvPr id="6" name="Espace réservé du contenu 2"/>
          <p:cNvSpPr>
            <a:spLocks noGrp="1"/>
          </p:cNvSpPr>
          <p:nvPr>
            <p:ph idx="1"/>
          </p:nvPr>
        </p:nvSpPr>
        <p:spPr>
          <a:xfrm>
            <a:off x="323528" y="5562620"/>
            <a:ext cx="8712968" cy="1322764"/>
          </a:xfrm>
          <a:solidFill>
            <a:schemeClr val="bg1"/>
          </a:solidFill>
        </p:spPr>
        <p:txBody>
          <a:bodyPr>
            <a:normAutofit/>
          </a:bodyPr>
          <a:lstStyle/>
          <a:p>
            <a:pPr marL="0" lvl="1" indent="0">
              <a:lnSpc>
                <a:spcPct val="150000"/>
              </a:lnSpc>
              <a:buNone/>
            </a:pPr>
            <a:r>
              <a:rPr lang="fr-BE" dirty="0" smtClean="0">
                <a:sym typeface="Wingdings" panose="05000000000000000000" pitchFamily="2" charset="2"/>
              </a:rPr>
              <a:t> P</a:t>
            </a:r>
            <a:r>
              <a:rPr lang="fr-BE" dirty="0" smtClean="0"/>
              <a:t>ermet au territoires de </a:t>
            </a:r>
            <a:r>
              <a:rPr lang="fr-BE" dirty="0"/>
              <a:t>positionner </a:t>
            </a:r>
            <a:r>
              <a:rPr lang="fr-BE" dirty="0" smtClean="0"/>
              <a:t>les </a:t>
            </a:r>
            <a:r>
              <a:rPr lang="fr-BE" dirty="0"/>
              <a:t>différentes dimensions de </a:t>
            </a:r>
            <a:r>
              <a:rPr lang="fr-BE" dirty="0" smtClean="0"/>
              <a:t>son </a:t>
            </a:r>
            <a:r>
              <a:rPr lang="fr-BE" dirty="0"/>
              <a:t>CDV les unes par rapport aux autres</a:t>
            </a:r>
          </a:p>
          <a:p>
            <a:pPr marL="446088" indent="-446088">
              <a:lnSpc>
                <a:spcPct val="150000"/>
              </a:lnSpc>
              <a:buFont typeface="Wingdings" panose="05000000000000000000" pitchFamily="2" charset="2"/>
              <a:buChar char="ü"/>
            </a:pPr>
            <a:endParaRPr lang="fr-BE" sz="2000" dirty="0"/>
          </a:p>
          <a:p>
            <a:pPr marL="1371600" lvl="3" indent="0">
              <a:lnSpc>
                <a:spcPct val="150000"/>
              </a:lnSpc>
              <a:buNone/>
            </a:pPr>
            <a:endParaRPr lang="fr-BE" sz="2000" dirty="0"/>
          </a:p>
        </p:txBody>
      </p:sp>
    </p:spTree>
    <p:extLst>
      <p:ext uri="{BB962C8B-B14F-4D97-AF65-F5344CB8AC3E}">
        <p14:creationId xmlns:p14="http://schemas.microsoft.com/office/powerpoint/2010/main" val="384374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bg/>
                                          </p:spTgt>
                                        </p:tgtEl>
                                        <p:attrNameLst>
                                          <p:attrName>style.visibility</p:attrName>
                                        </p:attrNameLst>
                                      </p:cBhvr>
                                      <p:to>
                                        <p:strVal val="visible"/>
                                      </p:to>
                                    </p:set>
                                    <p:animEffect transition="in" filter="fade">
                                      <p:cBhvr>
                                        <p:cTn id="12" dur="500"/>
                                        <p:tgtEl>
                                          <p:spTgt spid="6">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8</a:t>
            </a:fld>
            <a:endParaRPr lang="fr-BE"/>
          </a:p>
        </p:txBody>
      </p:sp>
      <p:sp>
        <p:nvSpPr>
          <p:cNvPr id="7" name="Titre 1"/>
          <p:cNvSpPr>
            <a:spLocks noGrp="1"/>
          </p:cNvSpPr>
          <p:nvPr>
            <p:ph type="title"/>
          </p:nvPr>
        </p:nvSpPr>
        <p:spPr>
          <a:xfrm>
            <a:off x="12926" y="347472"/>
            <a:ext cx="8229600" cy="538887"/>
          </a:xfrm>
        </p:spPr>
        <p:txBody>
          <a:bodyPr>
            <a:normAutofit/>
          </a:bodyPr>
          <a:lstStyle/>
          <a:p>
            <a:r>
              <a:rPr lang="fr-BE" sz="2900" dirty="0" smtClean="0">
                <a:solidFill>
                  <a:schemeClr val="accent5"/>
                </a:solidFill>
                <a:latin typeface="Arial Narrow" panose="020B0606020202030204" pitchFamily="34" charset="0"/>
              </a:rPr>
              <a:t>Outil d’évaluation</a:t>
            </a:r>
            <a:endParaRPr lang="fr-BE" sz="2900" dirty="0">
              <a:solidFill>
                <a:schemeClr val="accent5"/>
              </a:solidFill>
              <a:latin typeface="Arial Narrow" panose="020B0606020202030204" pitchFamily="34" charset="0"/>
            </a:endParaRPr>
          </a:p>
        </p:txBody>
      </p:sp>
      <p:graphicFrame>
        <p:nvGraphicFramePr>
          <p:cNvPr id="5" name="Graphique 4"/>
          <p:cNvGraphicFramePr>
            <a:graphicFrameLocks/>
          </p:cNvGraphicFramePr>
          <p:nvPr>
            <p:extLst>
              <p:ext uri="{D42A27DB-BD31-4B8C-83A1-F6EECF244321}">
                <p14:modId xmlns:p14="http://schemas.microsoft.com/office/powerpoint/2010/main" val="3814871117"/>
              </p:ext>
            </p:extLst>
          </p:nvPr>
        </p:nvGraphicFramePr>
        <p:xfrm>
          <a:off x="82800" y="886359"/>
          <a:ext cx="8604000" cy="5796000"/>
        </p:xfrm>
        <a:graphic>
          <a:graphicData uri="http://schemas.openxmlformats.org/drawingml/2006/chart">
            <c:chart xmlns:c="http://schemas.openxmlformats.org/drawingml/2006/chart" xmlns:r="http://schemas.openxmlformats.org/officeDocument/2006/relationships" r:id="rId3"/>
          </a:graphicData>
        </a:graphic>
      </p:graphicFrame>
      <p:sp>
        <p:nvSpPr>
          <p:cNvPr id="3" name="Flèche droite 2"/>
          <p:cNvSpPr/>
          <p:nvPr/>
        </p:nvSpPr>
        <p:spPr>
          <a:xfrm rot="2669149">
            <a:off x="3264200" y="2001326"/>
            <a:ext cx="362279" cy="2961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9" name="Flèche droite 8"/>
          <p:cNvSpPr/>
          <p:nvPr/>
        </p:nvSpPr>
        <p:spPr>
          <a:xfrm rot="18675345">
            <a:off x="3269985" y="4306780"/>
            <a:ext cx="362279" cy="2961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311931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9</a:t>
            </a:fld>
            <a:endParaRPr lang="fr-BE"/>
          </a:p>
        </p:txBody>
      </p:sp>
      <p:sp>
        <p:nvSpPr>
          <p:cNvPr id="7" name="Titre 1"/>
          <p:cNvSpPr>
            <a:spLocks noGrp="1"/>
          </p:cNvSpPr>
          <p:nvPr>
            <p:ph type="title"/>
          </p:nvPr>
        </p:nvSpPr>
        <p:spPr>
          <a:xfrm>
            <a:off x="12926" y="347472"/>
            <a:ext cx="8229600" cy="538887"/>
          </a:xfrm>
        </p:spPr>
        <p:txBody>
          <a:bodyPr>
            <a:normAutofit/>
          </a:bodyPr>
          <a:lstStyle/>
          <a:p>
            <a:r>
              <a:rPr lang="fr-BE" sz="2900" dirty="0" smtClean="0">
                <a:solidFill>
                  <a:schemeClr val="accent5"/>
                </a:solidFill>
                <a:latin typeface="Arial Narrow" panose="020B0606020202030204" pitchFamily="34" charset="0"/>
              </a:rPr>
              <a:t>Outil d’évaluation</a:t>
            </a:r>
            <a:endParaRPr lang="fr-BE" sz="2900" dirty="0">
              <a:solidFill>
                <a:schemeClr val="accent5"/>
              </a:solidFill>
              <a:latin typeface="Arial Narrow" panose="020B0606020202030204" pitchFamily="34" charset="0"/>
            </a:endParaRPr>
          </a:p>
        </p:txBody>
      </p:sp>
      <p:graphicFrame>
        <p:nvGraphicFramePr>
          <p:cNvPr id="5" name="Graphique 4"/>
          <p:cNvGraphicFramePr>
            <a:graphicFrameLocks/>
          </p:cNvGraphicFramePr>
          <p:nvPr>
            <p:extLst>
              <p:ext uri="{D42A27DB-BD31-4B8C-83A1-F6EECF244321}">
                <p14:modId xmlns:p14="http://schemas.microsoft.com/office/powerpoint/2010/main" val="4249436294"/>
              </p:ext>
            </p:extLst>
          </p:nvPr>
        </p:nvGraphicFramePr>
        <p:xfrm>
          <a:off x="82800" y="886359"/>
          <a:ext cx="8604000" cy="5796000"/>
        </p:xfrm>
        <a:graphic>
          <a:graphicData uri="http://schemas.openxmlformats.org/drawingml/2006/chart">
            <c:chart xmlns:c="http://schemas.openxmlformats.org/drawingml/2006/chart" xmlns:r="http://schemas.openxmlformats.org/officeDocument/2006/relationships" r:id="rId3"/>
          </a:graphicData>
        </a:graphic>
      </p:graphicFrame>
      <p:sp>
        <p:nvSpPr>
          <p:cNvPr id="6" name="Flèche droite 5"/>
          <p:cNvSpPr/>
          <p:nvPr/>
        </p:nvSpPr>
        <p:spPr>
          <a:xfrm rot="2669149">
            <a:off x="3264200" y="2001326"/>
            <a:ext cx="362279" cy="2961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8" name="Flèche droite 7"/>
          <p:cNvSpPr/>
          <p:nvPr/>
        </p:nvSpPr>
        <p:spPr>
          <a:xfrm rot="18675345">
            <a:off x="3269985" y="4306780"/>
            <a:ext cx="362279" cy="2961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9" name="Espace réservé du contenu 2"/>
          <p:cNvSpPr>
            <a:spLocks noGrp="1"/>
          </p:cNvSpPr>
          <p:nvPr>
            <p:ph idx="1"/>
          </p:nvPr>
        </p:nvSpPr>
        <p:spPr>
          <a:xfrm>
            <a:off x="334151" y="4600854"/>
            <a:ext cx="8409368" cy="2169326"/>
          </a:xfrm>
          <a:solidFill>
            <a:schemeClr val="bg1"/>
          </a:solidFill>
        </p:spPr>
        <p:txBody>
          <a:bodyPr>
            <a:noAutofit/>
          </a:bodyPr>
          <a:lstStyle/>
          <a:p>
            <a:pPr marL="274320" lvl="1" indent="0">
              <a:lnSpc>
                <a:spcPct val="150000"/>
              </a:lnSpc>
              <a:buNone/>
            </a:pPr>
            <a:r>
              <a:rPr lang="fr-BE" sz="1700" dirty="0" smtClean="0">
                <a:sym typeface="Wingdings" panose="05000000000000000000" pitchFamily="2" charset="2"/>
              </a:rPr>
              <a:t> </a:t>
            </a:r>
            <a:r>
              <a:rPr lang="fr-BE" sz="1700" dirty="0">
                <a:sym typeface="Wingdings" panose="05000000000000000000" pitchFamily="2" charset="2"/>
              </a:rPr>
              <a:t>P</a:t>
            </a:r>
            <a:r>
              <a:rPr lang="fr-BE" sz="1700" dirty="0" smtClean="0"/>
              <a:t>ermet </a:t>
            </a:r>
            <a:r>
              <a:rPr lang="fr-BE" sz="1700" dirty="0"/>
              <a:t>aux territoires </a:t>
            </a:r>
            <a:r>
              <a:rPr lang="fr-BE" sz="1700" dirty="0" smtClean="0"/>
              <a:t>de se </a:t>
            </a:r>
            <a:r>
              <a:rPr lang="fr-BE" sz="1700" dirty="0"/>
              <a:t>positionner </a:t>
            </a:r>
            <a:r>
              <a:rPr lang="fr-BE" sz="1700" dirty="0" smtClean="0"/>
              <a:t>par </a:t>
            </a:r>
            <a:r>
              <a:rPr lang="fr-BE" sz="1700" dirty="0"/>
              <a:t>rapport </a:t>
            </a:r>
            <a:r>
              <a:rPr lang="fr-BE" sz="1700" dirty="0" smtClean="0"/>
              <a:t>à d’autres territoires de comparaison</a:t>
            </a:r>
            <a:endParaRPr lang="fr-BE" sz="1700" dirty="0"/>
          </a:p>
          <a:p>
            <a:pPr marL="720408" lvl="1" indent="-446088">
              <a:lnSpc>
                <a:spcPct val="150000"/>
              </a:lnSpc>
              <a:buFont typeface="Wingdings" panose="05000000000000000000" pitchFamily="2" charset="2"/>
              <a:buChar char="ü"/>
            </a:pPr>
            <a:r>
              <a:rPr lang="fr-BE" sz="1700" dirty="0" smtClean="0"/>
              <a:t>Stimuler </a:t>
            </a:r>
            <a:r>
              <a:rPr lang="fr-BE" sz="1700" dirty="0"/>
              <a:t>la logique </a:t>
            </a:r>
            <a:r>
              <a:rPr lang="fr-BE" sz="1700" dirty="0" smtClean="0"/>
              <a:t>territoriale </a:t>
            </a:r>
          </a:p>
          <a:p>
            <a:pPr marL="720408" lvl="1" indent="-446088">
              <a:lnSpc>
                <a:spcPct val="150000"/>
              </a:lnSpc>
              <a:buFont typeface="Wingdings" panose="05000000000000000000" pitchFamily="2" charset="2"/>
              <a:buChar char="ü"/>
            </a:pPr>
            <a:r>
              <a:rPr lang="fr-BE" sz="1700" dirty="0"/>
              <a:t>Guidance/aide à l’élaboration du diagnostic territorial</a:t>
            </a:r>
          </a:p>
          <a:p>
            <a:pPr marL="720408" lvl="1" indent="-446088">
              <a:lnSpc>
                <a:spcPct val="150000"/>
              </a:lnSpc>
              <a:buFont typeface="Wingdings" panose="05000000000000000000" pitchFamily="2" charset="2"/>
              <a:buChar char="ü"/>
            </a:pPr>
            <a:r>
              <a:rPr lang="fr-BE" sz="1700" dirty="0" smtClean="0"/>
              <a:t>Ouverture </a:t>
            </a:r>
            <a:r>
              <a:rPr lang="fr-BE" sz="1700" dirty="0"/>
              <a:t>à la discussion et à la réflexion en amont du </a:t>
            </a:r>
            <a:r>
              <a:rPr lang="fr-BE" sz="1700" dirty="0" smtClean="0"/>
              <a:t>diagnostic</a:t>
            </a:r>
          </a:p>
          <a:p>
            <a:pPr marL="720408" lvl="1" indent="-446088">
              <a:lnSpc>
                <a:spcPct val="150000"/>
              </a:lnSpc>
              <a:buFont typeface="Wingdings" panose="05000000000000000000" pitchFamily="2" charset="2"/>
              <a:buChar char="ü"/>
            </a:pPr>
            <a:endParaRPr lang="fr-BE" sz="1700" dirty="0"/>
          </a:p>
          <a:p>
            <a:pPr marL="1371600" lvl="3" indent="0">
              <a:lnSpc>
                <a:spcPct val="150000"/>
              </a:lnSpc>
              <a:buNone/>
            </a:pPr>
            <a:endParaRPr lang="fr-BE" sz="1700" dirty="0"/>
          </a:p>
        </p:txBody>
      </p:sp>
      <p:sp>
        <p:nvSpPr>
          <p:cNvPr id="11" name="Flèche droite 10"/>
          <p:cNvSpPr/>
          <p:nvPr/>
        </p:nvSpPr>
        <p:spPr>
          <a:xfrm rot="13880777">
            <a:off x="5485722" y="4306781"/>
            <a:ext cx="362279" cy="2961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37235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bg/>
                                          </p:spTgt>
                                        </p:tgtEl>
                                        <p:attrNameLst>
                                          <p:attrName>style.visibility</p:attrName>
                                        </p:attrNameLst>
                                      </p:cBhvr>
                                      <p:to>
                                        <p:strVal val="visible"/>
                                      </p:to>
                                    </p:set>
                                    <p:animEffect transition="in" filter="fade">
                                      <p:cBhvr>
                                        <p:cTn id="12" dur="500"/>
                                        <p:tgtEl>
                                          <p:spTgt spid="9">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500"/>
                                        <p:tgtEl>
                                          <p:spTgt spid="9">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500"/>
                                        <p:tgtEl>
                                          <p:spTgt spid="9">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Effect transition="in" filter="fade">
                                      <p:cBhvr>
                                        <p:cTn id="24"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Album</Template>
  <TotalTime>12200</TotalTime>
  <Words>800</Words>
  <Application>Microsoft Office PowerPoint</Application>
  <PresentationFormat>Affichage à l'écran (4:3)</PresentationFormat>
  <Paragraphs>148</Paragraphs>
  <Slides>12</Slides>
  <Notes>11</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12</vt:i4>
      </vt:variant>
    </vt:vector>
  </HeadingPairs>
  <TitlesOfParts>
    <vt:vector size="20" baseType="lpstr">
      <vt:lpstr>Arial</vt:lpstr>
      <vt:lpstr>Arial Narrow</vt:lpstr>
      <vt:lpstr>Arial Unicode MS</vt:lpstr>
      <vt:lpstr>Calibri</vt:lpstr>
      <vt:lpstr>Times New Roman</vt:lpstr>
      <vt:lpstr>Wingdings</vt:lpstr>
      <vt:lpstr>Clarté</vt:lpstr>
      <vt:lpstr>Thème Office</vt:lpstr>
      <vt:lpstr>Présentation PowerPoint</vt:lpstr>
      <vt:lpstr>1. Qu’entend-on par cadre de vie ?</vt:lpstr>
      <vt:lpstr>2. Qu’entend-on par cadre de vie ? …de qualité </vt:lpstr>
      <vt:lpstr>Un Cadre de vie de qualité dans une perspective DD ?</vt:lpstr>
      <vt:lpstr>3. Pourquoi s’intéresser au cadre de vie ?</vt:lpstr>
      <vt:lpstr>4. Outil d’évaluation  - Genèse du projet</vt:lpstr>
      <vt:lpstr>Outil d’évaluation</vt:lpstr>
      <vt:lpstr>Outil d’évaluation</vt:lpstr>
      <vt:lpstr>Outil d’évaluation</vt:lpstr>
      <vt:lpstr>Les utilisateurs de l’outil : </vt:lpstr>
      <vt:lpstr>5. Quelques exemples d’actions concrètes pour un CDV de qualité</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Cécile</dc:creator>
  <cp:lastModifiedBy>Cécile</cp:lastModifiedBy>
  <cp:revision>888</cp:revision>
  <dcterms:created xsi:type="dcterms:W3CDTF">2013-02-14T13:33:45Z</dcterms:created>
  <dcterms:modified xsi:type="dcterms:W3CDTF">2018-03-26T13:12:28Z</dcterms:modified>
</cp:coreProperties>
</file>