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4" r:id="rId2"/>
    <p:sldId id="440" r:id="rId3"/>
    <p:sldId id="441" r:id="rId4"/>
    <p:sldId id="442" r:id="rId5"/>
    <p:sldId id="443" r:id="rId6"/>
    <p:sldId id="444" r:id="rId7"/>
  </p:sldIdLst>
  <p:sldSz cx="9144000" cy="6858000" type="screen4x3"/>
  <p:notesSz cx="6858000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0099"/>
    <a:srgbClr val="FFFFCC"/>
    <a:srgbClr val="FFFF99"/>
    <a:srgbClr val="C9D8EB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7" autoAdjust="0"/>
    <p:restoredTop sz="86451" autoAdjust="0"/>
  </p:normalViewPr>
  <p:slideViewPr>
    <p:cSldViewPr>
      <p:cViewPr varScale="1">
        <p:scale>
          <a:sx n="96" d="100"/>
          <a:sy n="96" d="100"/>
        </p:scale>
        <p:origin x="15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5275" y="1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894F1-5E46-4E4F-BD98-A53DC4BCE6BC}" type="datetimeFigureOut">
              <a:rPr lang="fr-BE"/>
              <a:pPr>
                <a:defRPr/>
              </a:pPr>
              <a:t>18-09-18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745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5275" y="9377745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BB7CDE-67CE-4B50-8147-635D2A8E55E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1982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5275" y="1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FC9495-CFE4-4734-AD76-ABC4BB169977}" type="datetimeFigureOut">
              <a:rPr lang="fr-BE"/>
              <a:pPr>
                <a:defRPr/>
              </a:pPr>
              <a:t>18-09-18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637" y="4688872"/>
            <a:ext cx="5486727" cy="4443020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745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5275" y="9377745"/>
            <a:ext cx="2971092" cy="493312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9ED8A3-55D2-4E0D-AAC9-36A1E6E8B7D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7796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ED8A3-55D2-4E0D-AAC9-36A1E6E8B7DD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823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623B-3793-4063-B124-C608B14522D7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60080-24E7-44E2-AFD7-1D8E43E24AC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070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7BAE-2C24-4648-A019-87C3CA0F74AB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55B8-08D2-4414-AF78-D1BA58198E0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168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13771-BA47-441D-B1D1-486ED0773879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56DC0-DF24-4123-88B5-1DDFF6C35AF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53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DD019-8C29-46F8-B5B7-9084FB7ECAD9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8D0C2-17D5-4119-9556-5650FC69E32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07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8A334-EAF1-40EC-859C-92547343BF84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24CE-567D-4EEA-AD49-919D55B336A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09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EF8AD-2DED-47AC-AA22-D4B4F01FA56F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07F2-169D-460A-B2E6-FDCA5B0E4D8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69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EBAC-1EAF-421E-A0AE-4F1F8467D271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5DD4-A431-4993-AA20-B116574EF3C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761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8CE1-A258-4D73-8388-3EB62E0B8935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727B-A424-4E83-B1D0-70BCA11B98D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400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6ECFA-CB52-4F3A-9AFE-384105A9BE03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B4C17-38A6-4146-A9DE-396DA4BB436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354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BADEC-439C-46C4-B0A7-E3C35A9EAF06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6AB1-5E3D-430C-BC26-28521757F6E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24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0F5C-15FC-4FB3-8279-2561099F91F7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493F-8435-4A83-BDB3-74C2BEDA826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669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fr-BE" alt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BE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0DB223-68AD-407F-B3B1-69D8A0F65C18}" type="datetimeFigureOut">
              <a:rPr lang="fr-FR"/>
              <a:pPr>
                <a:defRPr/>
              </a:pPr>
              <a:t>18/09/2018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F59E4C-17A7-4A9A-8BE5-410AB93250A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04856" cy="1800200"/>
          </a:xfrm>
        </p:spPr>
        <p:txBody>
          <a:bodyPr/>
          <a:lstStyle/>
          <a:p>
            <a:r>
              <a:rPr lang="fr-BE" sz="3400" dirty="0" smtClean="0">
                <a:solidFill>
                  <a:schemeClr val="bg1"/>
                </a:solidFill>
              </a:rPr>
              <a:t>Points d’action pour une amélioration de l’Intégration </a:t>
            </a:r>
            <a:r>
              <a:rPr lang="fr-BE" sz="3400" dirty="0">
                <a:solidFill>
                  <a:schemeClr val="bg1"/>
                </a:solidFill>
              </a:rPr>
              <a:t>des principes de Développement durable au sein des O</a:t>
            </a:r>
            <a:r>
              <a:rPr lang="fr-BE" sz="3400" dirty="0" smtClean="0">
                <a:solidFill>
                  <a:schemeClr val="bg1"/>
                </a:solidFill>
              </a:rPr>
              <a:t>DR </a:t>
            </a:r>
            <a:endParaRPr lang="fr-BE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9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63688" y="836712"/>
            <a:ext cx="259228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Point d’ancrage</a:t>
            </a: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Vision claire, précise et partagée des changement visés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32040" y="836711"/>
            <a:ext cx="2592288" cy="7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BE" sz="1400" dirty="0" smtClean="0">
              <a:solidFill>
                <a:schemeClr val="accent1"/>
              </a:solidFill>
            </a:endParaRP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Engagement du Politique local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30724" y="2132856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Sensibilisation et information donnée à la population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20679" y="1785670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Claire et structurée </a:t>
            </a:r>
            <a:r>
              <a:rPr lang="fr-BE" sz="1200" dirty="0" smtClean="0"/>
              <a:t>: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Plan de communication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Outil de planification</a:t>
            </a:r>
            <a:endParaRPr lang="fr-BE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2432001"/>
            <a:ext cx="3384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Multi-acteurs</a:t>
            </a:r>
            <a:r>
              <a:rPr lang="fr-BE" sz="1200" dirty="0" smtClean="0"/>
              <a:t> :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Dialogue et cohérence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Sélection des outils de communication adaptés</a:t>
            </a:r>
            <a:endParaRPr lang="fr-BE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1979712" y="1855857"/>
            <a:ext cx="25922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Continue</a:t>
            </a:r>
            <a:endParaRPr lang="fr-BE" sz="1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300192" y="2656076"/>
            <a:ext cx="259228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Multimodale</a:t>
            </a:r>
            <a:r>
              <a:rPr lang="fr-BE" sz="1200" dirty="0" smtClean="0"/>
              <a:t> :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Communication interpersonnelle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Actions sur le terrain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Utilisation de termes engageants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Utilisation de supports</a:t>
            </a:r>
            <a:endParaRPr lang="fr-BE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2387520" y="3210074"/>
            <a:ext cx="177667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Faire écho </a:t>
            </a:r>
            <a:r>
              <a:rPr lang="fr-BE" sz="1200" dirty="0" smtClean="0"/>
              <a:t>aux contextes national/international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7524" y="711478"/>
            <a:ext cx="11881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AMONT …</a:t>
            </a:r>
            <a:endParaRPr lang="fr-BE" sz="1200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572000" y="1556711"/>
            <a:ext cx="1728192" cy="437645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1763688" y="1614888"/>
            <a:ext cx="3960440" cy="947703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84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4607496" y="3108728"/>
            <a:ext cx="4429000" cy="3138637"/>
          </a:xfrm>
          <a:prstGeom prst="rect">
            <a:avLst/>
          </a:prstGeom>
          <a:solidFill>
            <a:srgbClr val="99CC00">
              <a:alpha val="10000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Rectangle 24"/>
          <p:cNvSpPr/>
          <p:nvPr/>
        </p:nvSpPr>
        <p:spPr>
          <a:xfrm>
            <a:off x="467544" y="3488638"/>
            <a:ext cx="4536504" cy="274867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763688" y="836712"/>
            <a:ext cx="259228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Point d’ancrage</a:t>
            </a: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Vision claire, précise et partagée des changement visés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32040" y="836711"/>
            <a:ext cx="2592288" cy="7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BE" sz="1400" dirty="0" smtClean="0">
              <a:solidFill>
                <a:schemeClr val="accent1"/>
              </a:solidFill>
            </a:endParaRP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Engagement du Politique local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30724" y="2132856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Sensibilisation et information donnée à la population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30724" y="3232220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Organisation et participation aux GT et en CLDR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7524" y="711478"/>
            <a:ext cx="11881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AMONT …</a:t>
            </a:r>
            <a:endParaRPr lang="fr-BE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87524" y="2996952"/>
            <a:ext cx="21242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PHASE D’ELABORATION ET DE MISE EN ŒUVRE …</a:t>
            </a:r>
            <a:endParaRPr lang="fr-BE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4054585"/>
            <a:ext cx="338437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Grille de questions de la RW</a:t>
            </a:r>
            <a:r>
              <a:rPr lang="fr-BE" sz="1200" dirty="0" smtClean="0"/>
              <a:t> :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Attente d’explications (réunion d’info)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Autres grilles sont utilisées (annexées au rapport)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61864" y="3488638"/>
            <a:ext cx="25922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Chaque GT selon les 4 piliers</a:t>
            </a:r>
          </a:p>
          <a:p>
            <a:r>
              <a:rPr lang="fr-BE" sz="1200" dirty="0" smtClean="0"/>
              <a:t>- Pas de GT « DD »</a:t>
            </a:r>
            <a:endParaRPr lang="fr-BE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255012" y="4696947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CLDR élargies : </a:t>
            </a:r>
            <a:r>
              <a:rPr lang="fr-BE" sz="1200" dirty="0" smtClean="0"/>
              <a:t>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Phase d’élaboration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Phase de mise en œuvre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84783" y="4880193"/>
            <a:ext cx="17766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Engagement d’Aalborg </a:t>
            </a:r>
            <a:r>
              <a:rPr lang="fr-BE" sz="1200" dirty="0" smtClean="0"/>
              <a:t>pour orienter les enjeux et objectifs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430724" y="5345536"/>
            <a:ext cx="17766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Jeux coopératifs </a:t>
            </a:r>
            <a:r>
              <a:rPr lang="fr-BE" sz="1200" dirty="0" smtClean="0"/>
              <a:t>pour aider à comprendre les enjeux et objectifs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258262" y="6237312"/>
            <a:ext cx="264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>
                    <a:lumMod val="50000"/>
                  </a:schemeClr>
                </a:solidFill>
              </a:rPr>
              <a:t>Compréhension et intégration des enjeux du DD</a:t>
            </a:r>
            <a:endParaRPr lang="fr-BE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533812" y="5355769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GT tout au long du processus</a:t>
            </a:r>
          </a:p>
          <a:p>
            <a:r>
              <a:rPr lang="fr-BE" sz="1200" dirty="0" smtClean="0"/>
              <a:t>- Que les projets soient conventionnés ou pas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508104" y="3905333"/>
            <a:ext cx="25922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Utilisation du numérique </a:t>
            </a:r>
          </a:p>
          <a:p>
            <a:r>
              <a:rPr lang="fr-BE" sz="1200" dirty="0" smtClean="0"/>
              <a:t>- Comme outil complémentaire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371389" y="3133111"/>
            <a:ext cx="29171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Jeune public</a:t>
            </a:r>
          </a:p>
          <a:p>
            <a:r>
              <a:rPr lang="fr-BE" sz="1200" dirty="0" smtClean="0"/>
              <a:t>- Un membre du conseil communal des jeunes en tant que membre de la CLDR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058202" y="4336773"/>
            <a:ext cx="21160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Elargissement possible de la participation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170173" y="5970366"/>
            <a:ext cx="211602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Sondage de satisfaction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423875" y="6219568"/>
            <a:ext cx="2646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3"/>
                </a:solidFill>
              </a:rPr>
              <a:t>Mobilisation et coproduction</a:t>
            </a:r>
            <a:endParaRPr lang="fr-BE" sz="1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5" grpId="0" animBg="1"/>
      <p:bldP spid="11" grpId="0" animBg="1"/>
      <p:bldP spid="13" grpId="0"/>
      <p:bldP spid="15" grpId="0"/>
      <p:bldP spid="16" grpId="0"/>
      <p:bldP spid="17" grpId="0"/>
      <p:bldP spid="18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63688" y="836712"/>
            <a:ext cx="259228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Point d’ancrage</a:t>
            </a: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Vision claire, précise et partagée des changement visés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32040" y="836711"/>
            <a:ext cx="2592288" cy="7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BE" sz="1400" dirty="0" smtClean="0">
              <a:solidFill>
                <a:schemeClr val="accent1"/>
              </a:solidFill>
            </a:endParaRP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Engagement du Politique local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30724" y="2132856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Sensibilisation et information donnée à la population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7524" y="711478"/>
            <a:ext cx="11881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AMONT …</a:t>
            </a:r>
            <a:endParaRPr lang="fr-BE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430724" y="3232220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Organisation et participation aux GT et en CLDR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7524" y="2996952"/>
            <a:ext cx="21242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PHASE D’ELABORATION ET DE MISE EN ŒUVRE …</a:t>
            </a:r>
            <a:endParaRPr lang="fr-BE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763688" y="4221128"/>
            <a:ext cx="2592288" cy="3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Transversalité des PCDR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411760" y="5366585"/>
            <a:ext cx="259228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∆ fiches réalisées/fiches élaborées</a:t>
            </a:r>
            <a:r>
              <a:rPr lang="fr-BE" sz="1200" dirty="0" smtClean="0"/>
              <a:t> :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Mieux comprendre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Pénaliser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Récompenser (incitant)</a:t>
            </a:r>
            <a:endParaRPr lang="fr-BE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79512" y="4577293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Diagnostic </a:t>
            </a:r>
            <a:r>
              <a:rPr lang="fr-BE" sz="1200" dirty="0" smtClean="0"/>
              <a:t>: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Permettre de se positionner par rapport à des objectifs de DD</a:t>
            </a:r>
            <a:endParaRPr lang="fr-BE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91276" y="5370944"/>
            <a:ext cx="192089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∆ subside</a:t>
            </a:r>
            <a:endParaRPr lang="fr-BE" sz="1200" dirty="0" smtClean="0"/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Selon transversalité du projet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Selon équilibre financier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97834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63688" y="836712"/>
            <a:ext cx="259228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Point d’ancrage</a:t>
            </a: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Vision claire, précise et partagée des changement visés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32040" y="836711"/>
            <a:ext cx="2592288" cy="7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BE" sz="1400" dirty="0" smtClean="0">
              <a:solidFill>
                <a:schemeClr val="accent1"/>
              </a:solidFill>
            </a:endParaRP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Engagement du Politique local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30724" y="2132856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Sensibilisation et information donnée à la population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7524" y="711478"/>
            <a:ext cx="11881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AMONT …</a:t>
            </a:r>
            <a:endParaRPr lang="fr-BE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430724" y="3232220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Organisation et participation aux GT et en CLDR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7524" y="2996952"/>
            <a:ext cx="21242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PHASE D’ELABORATION ET DE MISE EN ŒUVRE …</a:t>
            </a:r>
            <a:endParaRPr lang="fr-BE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763688" y="4221128"/>
            <a:ext cx="2592288" cy="3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Transversalité des PCDR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932040" y="4221128"/>
            <a:ext cx="2592288" cy="3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Synergies entre communes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660232" y="4918671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Appui juridique nécessaire</a:t>
            </a:r>
            <a:endParaRPr lang="fr-BE" sz="1200" dirty="0" smtClean="0"/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UVCW</a:t>
            </a:r>
            <a:endParaRPr lang="fr-BE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211960" y="4937332"/>
            <a:ext cx="22322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Diagnostic </a:t>
            </a:r>
            <a:r>
              <a:rPr lang="fr-BE" sz="1200" dirty="0" smtClean="0"/>
              <a:t>: 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Permettre de se positionner par rapport à d’autres territoires de comparaison</a:t>
            </a:r>
          </a:p>
          <a:p>
            <a:pPr marL="171450" indent="-171450">
              <a:buFont typeface="Calibri" panose="020F0502020204030204" pitchFamily="34" charset="0"/>
              <a:buChar char="-"/>
            </a:pPr>
            <a:r>
              <a:rPr lang="fr-BE" sz="1200" dirty="0" smtClean="0"/>
              <a:t>Cartographie selon les bassins de vie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28951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63688" y="836712"/>
            <a:ext cx="259228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Point d’ancrage</a:t>
            </a: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Vision claire, précise et partagée des changement visés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32040" y="836711"/>
            <a:ext cx="2592288" cy="7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BE" sz="1400" dirty="0" smtClean="0">
              <a:solidFill>
                <a:schemeClr val="accent1"/>
              </a:solidFill>
            </a:endParaRPr>
          </a:p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Engagement du Politique local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30724" y="2132856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Sensibilisation et information donnée à la population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7524" y="711478"/>
            <a:ext cx="11881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AMONT …</a:t>
            </a:r>
            <a:endParaRPr lang="fr-BE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430724" y="3232220"/>
            <a:ext cx="259228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Organisation et participation aux GT et en CLDR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7524" y="2996952"/>
            <a:ext cx="21242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EN PHASE D’ELABORATION ET DE MISE EN ŒUVRE …</a:t>
            </a:r>
            <a:endParaRPr lang="fr-BE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763688" y="4221128"/>
            <a:ext cx="2592288" cy="3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Transversalité des PCDR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932040" y="4221128"/>
            <a:ext cx="2592288" cy="3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Synergies entre communes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30724" y="5085184"/>
            <a:ext cx="259228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>
                <a:solidFill>
                  <a:schemeClr val="accent1"/>
                </a:solidFill>
              </a:rPr>
              <a:t>Evaluation permanente</a:t>
            </a:r>
            <a:endParaRPr lang="fr-BE" sz="1400" dirty="0">
              <a:solidFill>
                <a:schemeClr val="accent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16216" y="5014462"/>
            <a:ext cx="24482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Clarifier la finalité de l’évaluation</a:t>
            </a:r>
            <a:endParaRPr lang="fr-BE" sz="120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3707904" y="5622339"/>
            <a:ext cx="237626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Limiter l’usage des indicateurs</a:t>
            </a:r>
          </a:p>
          <a:p>
            <a:pPr marL="171450" indent="-171450">
              <a:buFontTx/>
              <a:buChar char="-"/>
            </a:pPr>
            <a:r>
              <a:rPr lang="fr-BE" sz="1200" dirty="0" smtClean="0"/>
              <a:t>Aux projets (les plus fréquents, les plus mobilisateurs)</a:t>
            </a:r>
          </a:p>
          <a:p>
            <a:pPr marL="171450" indent="-171450">
              <a:buFontTx/>
              <a:buChar char="-"/>
            </a:pPr>
            <a:r>
              <a:rPr lang="fr-BE" sz="1200" dirty="0" smtClean="0"/>
              <a:t>Par projet</a:t>
            </a:r>
          </a:p>
        </p:txBody>
      </p:sp>
      <p:cxnSp>
        <p:nvCxnSpPr>
          <p:cNvPr id="22" name="Connecteur droit avec flèche 21"/>
          <p:cNvCxnSpPr>
            <a:endCxn id="16" idx="0"/>
          </p:cNvCxnSpPr>
          <p:nvPr/>
        </p:nvCxnSpPr>
        <p:spPr>
          <a:xfrm>
            <a:off x="4499992" y="1629880"/>
            <a:ext cx="3240360" cy="3384582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228184" y="5557985"/>
            <a:ext cx="237626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Définir des objectifs SMART et valeurs cibles</a:t>
            </a:r>
          </a:p>
          <a:p>
            <a:pPr marL="171450" indent="-171450">
              <a:buFontTx/>
              <a:buChar char="-"/>
            </a:pPr>
            <a:r>
              <a:rPr lang="fr-BE" sz="1200" dirty="0" smtClean="0"/>
              <a:t>Base sur laquelle se référer</a:t>
            </a:r>
          </a:p>
          <a:p>
            <a:pPr marL="171450" indent="-171450">
              <a:buFontTx/>
              <a:buChar char="-"/>
            </a:pPr>
            <a:r>
              <a:rPr lang="fr-BE" sz="1200" dirty="0" smtClean="0"/>
              <a:t>Communication attendue </a:t>
            </a:r>
          </a:p>
        </p:txBody>
      </p:sp>
      <p:cxnSp>
        <p:nvCxnSpPr>
          <p:cNvPr id="10" name="Connecteur droit 9"/>
          <p:cNvCxnSpPr/>
          <p:nvPr/>
        </p:nvCxnSpPr>
        <p:spPr>
          <a:xfrm flipH="1" flipV="1">
            <a:off x="6300192" y="3493830"/>
            <a:ext cx="504056" cy="1986320"/>
          </a:xfrm>
          <a:prstGeom prst="line">
            <a:avLst/>
          </a:prstGeom>
          <a:ln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187624" y="5653697"/>
            <a:ext cx="237626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Promouvoir le partage entre communes</a:t>
            </a:r>
          </a:p>
          <a:p>
            <a:pPr marL="171450" indent="-171450">
              <a:buFontTx/>
              <a:buChar char="-"/>
            </a:pPr>
            <a:r>
              <a:rPr lang="fr-BE" sz="1200" dirty="0" smtClean="0"/>
              <a:t>Des </a:t>
            </a:r>
            <a:r>
              <a:rPr lang="fr-BE" sz="1200" dirty="0"/>
              <a:t>pratiques et méthodes évaluatives</a:t>
            </a:r>
            <a:r>
              <a:rPr lang="fr-BE" sz="1200" b="1" dirty="0"/>
              <a:t> </a:t>
            </a:r>
            <a:endParaRPr lang="fr-BE" sz="1200" dirty="0"/>
          </a:p>
          <a:p>
            <a:pPr marL="171450" indent="-171450">
              <a:buFontTx/>
              <a:buChar char="-"/>
            </a:pPr>
            <a:r>
              <a:rPr lang="fr-BE" sz="1200" dirty="0" smtClean="0"/>
              <a:t>Des résultats obtenus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05172" y="4942909"/>
            <a:ext cx="2710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Concerter les ressources locales</a:t>
            </a:r>
          </a:p>
          <a:p>
            <a:r>
              <a:rPr lang="fr-BE" sz="1200" dirty="0" smtClean="0"/>
              <a:t>- Déterminantes quant à la faisabilité du suivi et de l’évaluation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627784" y="4595937"/>
            <a:ext cx="20702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Créer et préserver un climat de bienveillance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606152" y="4579673"/>
            <a:ext cx="26301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Désigner les responsables</a:t>
            </a:r>
          </a:p>
          <a:p>
            <a:r>
              <a:rPr lang="fr-BE" sz="1200" dirty="0" smtClean="0"/>
              <a:t>- Collectif de collecteurs/évaluateurs?</a:t>
            </a:r>
          </a:p>
        </p:txBody>
      </p:sp>
    </p:spTree>
    <p:extLst>
      <p:ext uri="{BB962C8B-B14F-4D97-AF65-F5344CB8AC3E}">
        <p14:creationId xmlns:p14="http://schemas.microsoft.com/office/powerpoint/2010/main" val="387268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7807</TotalTime>
  <Words>522</Words>
  <Application>Microsoft Office PowerPoint</Application>
  <PresentationFormat>Affichage à l'écran (4:3)</PresentationFormat>
  <Paragraphs>108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Points d’action pour une amélioration de l’Intégration des principes de Développement durable au sein des ODR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</dc:creator>
  <cp:lastModifiedBy>Cécile</cp:lastModifiedBy>
  <cp:revision>564</cp:revision>
  <cp:lastPrinted>2017-10-17T12:16:24Z</cp:lastPrinted>
  <dcterms:created xsi:type="dcterms:W3CDTF">2017-03-13T08:47:18Z</dcterms:created>
  <dcterms:modified xsi:type="dcterms:W3CDTF">2018-09-18T14:03:52Z</dcterms:modified>
</cp:coreProperties>
</file>