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34" r:id="rId2"/>
    <p:sldId id="440" r:id="rId3"/>
    <p:sldId id="441" r:id="rId4"/>
    <p:sldId id="442" r:id="rId5"/>
    <p:sldId id="443" r:id="rId6"/>
    <p:sldId id="444" r:id="rId7"/>
  </p:sldIdLst>
  <p:sldSz cx="9144000" cy="6858000" type="screen4x3"/>
  <p:notesSz cx="6858000" cy="9872663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  <a:srgbClr val="CC0099"/>
    <a:srgbClr val="FFFFCC"/>
    <a:srgbClr val="FFFF99"/>
    <a:srgbClr val="C9D8EB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47" autoAdjust="0"/>
    <p:restoredTop sz="86451" autoAdjust="0"/>
  </p:normalViewPr>
  <p:slideViewPr>
    <p:cSldViewPr>
      <p:cViewPr varScale="1">
        <p:scale>
          <a:sx n="96" d="100"/>
          <a:sy n="96" d="100"/>
        </p:scale>
        <p:origin x="154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092" cy="493312"/>
          </a:xfrm>
          <a:prstGeom prst="rect">
            <a:avLst/>
          </a:prstGeom>
        </p:spPr>
        <p:txBody>
          <a:bodyPr vert="horz" lIns="93150" tIns="46575" rIns="93150" bIns="46575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5275" y="1"/>
            <a:ext cx="2971092" cy="493312"/>
          </a:xfrm>
          <a:prstGeom prst="rect">
            <a:avLst/>
          </a:prstGeom>
        </p:spPr>
        <p:txBody>
          <a:bodyPr vert="horz" lIns="93150" tIns="46575" rIns="93150" bIns="46575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AB894F1-5E46-4E4F-BD98-A53DC4BCE6BC}" type="datetimeFigureOut">
              <a:rPr lang="fr-BE"/>
              <a:pPr>
                <a:defRPr/>
              </a:pPr>
              <a:t>18-09-18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7745"/>
            <a:ext cx="2971092" cy="493312"/>
          </a:xfrm>
          <a:prstGeom prst="rect">
            <a:avLst/>
          </a:prstGeom>
        </p:spPr>
        <p:txBody>
          <a:bodyPr vert="horz" lIns="93150" tIns="46575" rIns="93150" bIns="46575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5275" y="9377745"/>
            <a:ext cx="2971092" cy="493312"/>
          </a:xfrm>
          <a:prstGeom prst="rect">
            <a:avLst/>
          </a:prstGeom>
        </p:spPr>
        <p:txBody>
          <a:bodyPr vert="horz" lIns="93150" tIns="46575" rIns="93150" bIns="46575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FBB7CDE-67CE-4B50-8147-635D2A8E55E3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71982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092" cy="493312"/>
          </a:xfrm>
          <a:prstGeom prst="rect">
            <a:avLst/>
          </a:prstGeom>
        </p:spPr>
        <p:txBody>
          <a:bodyPr vert="horz" lIns="93150" tIns="46575" rIns="93150" bIns="46575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5275" y="1"/>
            <a:ext cx="2971092" cy="493312"/>
          </a:xfrm>
          <a:prstGeom prst="rect">
            <a:avLst/>
          </a:prstGeom>
        </p:spPr>
        <p:txBody>
          <a:bodyPr vert="horz" lIns="93150" tIns="46575" rIns="93150" bIns="46575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9FC9495-CFE4-4734-AD76-ABC4BB169977}" type="datetimeFigureOut">
              <a:rPr lang="fr-BE"/>
              <a:pPr>
                <a:defRPr/>
              </a:pPr>
              <a:t>18-09-18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0" tIns="46575" rIns="93150" bIns="46575" rtlCol="0" anchor="ctr"/>
          <a:lstStyle/>
          <a:p>
            <a:pPr lvl="0"/>
            <a:endParaRPr lang="fr-BE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637" y="4688872"/>
            <a:ext cx="5486727" cy="4443020"/>
          </a:xfrm>
          <a:prstGeom prst="rect">
            <a:avLst/>
          </a:prstGeom>
        </p:spPr>
        <p:txBody>
          <a:bodyPr vert="horz" lIns="93150" tIns="46575" rIns="93150" bIns="46575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BE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7745"/>
            <a:ext cx="2971092" cy="493312"/>
          </a:xfrm>
          <a:prstGeom prst="rect">
            <a:avLst/>
          </a:prstGeom>
        </p:spPr>
        <p:txBody>
          <a:bodyPr vert="horz" lIns="93150" tIns="46575" rIns="93150" bIns="46575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5275" y="9377745"/>
            <a:ext cx="2971092" cy="493312"/>
          </a:xfrm>
          <a:prstGeom prst="rect">
            <a:avLst/>
          </a:prstGeom>
        </p:spPr>
        <p:txBody>
          <a:bodyPr vert="horz" lIns="93150" tIns="46575" rIns="93150" bIns="46575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79ED8A3-55D2-4E0D-AAC9-36A1E6E8B7DD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477967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9ED8A3-55D2-4E0D-AAC9-36A1E6E8B7DD}" type="slidenum">
              <a:rPr lang="fr-BE" smtClean="0"/>
              <a:pPr>
                <a:defRPr/>
              </a:pPr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88238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E623B-3793-4063-B124-C608B14522D7}" type="datetimeFigureOut">
              <a:rPr lang="fr-FR"/>
              <a:pPr>
                <a:defRPr/>
              </a:pPr>
              <a:t>18/09/2018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60080-24E7-44E2-AFD7-1D8E43E24ACE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30708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57BAE-2C24-4648-A019-87C3CA0F74AB}" type="datetimeFigureOut">
              <a:rPr lang="fr-FR"/>
              <a:pPr>
                <a:defRPr/>
              </a:pPr>
              <a:t>18/09/2018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555B8-08D2-4414-AF78-D1BA58198E05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21683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13771-BA47-441D-B1D1-486ED0773879}" type="datetimeFigureOut">
              <a:rPr lang="fr-FR"/>
              <a:pPr>
                <a:defRPr/>
              </a:pPr>
              <a:t>18/09/2018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56DC0-DF24-4123-88B5-1DDFF6C35AF9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45327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DD019-8C29-46F8-B5B7-9084FB7ECAD9}" type="datetimeFigureOut">
              <a:rPr lang="fr-FR"/>
              <a:pPr>
                <a:defRPr/>
              </a:pPr>
              <a:t>18/09/2018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8D0C2-17D5-4119-9556-5650FC69E32C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30076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8A334-EAF1-40EC-859C-92547343BF84}" type="datetimeFigureOut">
              <a:rPr lang="fr-FR"/>
              <a:pPr>
                <a:defRPr/>
              </a:pPr>
              <a:t>18/09/2018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B24CE-567D-4EEA-AD49-919D55B336A5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7091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EF8AD-2DED-47AC-AA22-D4B4F01FA56F}" type="datetimeFigureOut">
              <a:rPr lang="fr-FR"/>
              <a:pPr>
                <a:defRPr/>
              </a:pPr>
              <a:t>18/09/2018</a:t>
            </a:fld>
            <a:endParaRPr lang="fr-BE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807F2-169D-460A-B2E6-FDCA5B0E4D8A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86917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AEBAC-1EAF-421E-A0AE-4F1F8467D271}" type="datetimeFigureOut">
              <a:rPr lang="fr-FR"/>
              <a:pPr>
                <a:defRPr/>
              </a:pPr>
              <a:t>18/09/2018</a:t>
            </a:fld>
            <a:endParaRPr lang="fr-BE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05DD4-A431-4993-AA20-B116574EF3C3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97611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F8CE1-A258-4D73-8388-3EB62E0B8935}" type="datetimeFigureOut">
              <a:rPr lang="fr-FR"/>
              <a:pPr>
                <a:defRPr/>
              </a:pPr>
              <a:t>18/09/2018</a:t>
            </a:fld>
            <a:endParaRPr lang="fr-BE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9727B-A424-4E83-B1D0-70BCA11B98DB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84009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6ECFA-CB52-4F3A-9AFE-384105A9BE03}" type="datetimeFigureOut">
              <a:rPr lang="fr-FR"/>
              <a:pPr>
                <a:defRPr/>
              </a:pPr>
              <a:t>18/09/2018</a:t>
            </a:fld>
            <a:endParaRPr lang="fr-BE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B4C17-38A6-4146-A9DE-396DA4BB436E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23547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BADEC-439C-46C4-B0A7-E3C35A9EAF06}" type="datetimeFigureOut">
              <a:rPr lang="fr-FR"/>
              <a:pPr>
                <a:defRPr/>
              </a:pPr>
              <a:t>18/09/2018</a:t>
            </a:fld>
            <a:endParaRPr lang="fr-BE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F6AB1-5E3D-430C-BC26-28521757F6EC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02461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B0F5C-15FC-4FB3-8279-2561099F91F7}" type="datetimeFigureOut">
              <a:rPr lang="fr-FR"/>
              <a:pPr>
                <a:defRPr/>
              </a:pPr>
              <a:t>18/09/2018</a:t>
            </a:fld>
            <a:endParaRPr lang="fr-BE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9493F-8435-4A83-BDB3-74C2BEDA826F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76691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  <a:endParaRPr lang="fr-BE" altLang="fr-FR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  <a:endParaRPr lang="fr-BE" alt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A0DB223-68AD-407F-B3B1-69D8A0F65C18}" type="datetimeFigureOut">
              <a:rPr lang="fr-FR"/>
              <a:pPr>
                <a:defRPr/>
              </a:pPr>
              <a:t>18/09/2018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0F59E4C-17A7-4A9A-8BE5-410AB93250A4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83568" y="1988840"/>
            <a:ext cx="7704856" cy="1800200"/>
          </a:xfrm>
        </p:spPr>
        <p:txBody>
          <a:bodyPr/>
          <a:lstStyle/>
          <a:p>
            <a:r>
              <a:rPr lang="fr-BE" sz="3400" dirty="0" smtClean="0">
                <a:solidFill>
                  <a:schemeClr val="bg1"/>
                </a:solidFill>
              </a:rPr>
              <a:t>Points d’action pour une amélioration de l’Intégration </a:t>
            </a:r>
            <a:r>
              <a:rPr lang="fr-BE" sz="3400" dirty="0">
                <a:solidFill>
                  <a:schemeClr val="bg1"/>
                </a:solidFill>
              </a:rPr>
              <a:t>des principes de Développement durable au sein des O</a:t>
            </a:r>
            <a:r>
              <a:rPr lang="fr-BE" sz="3400" dirty="0" smtClean="0">
                <a:solidFill>
                  <a:schemeClr val="bg1"/>
                </a:solidFill>
              </a:rPr>
              <a:t>DR </a:t>
            </a:r>
            <a:endParaRPr lang="fr-BE" sz="3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095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763688" y="836712"/>
            <a:ext cx="2592288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 sz="1400" dirty="0" smtClean="0">
                <a:solidFill>
                  <a:schemeClr val="accent1"/>
                </a:solidFill>
              </a:rPr>
              <a:t>Point d’ancrage</a:t>
            </a:r>
          </a:p>
          <a:p>
            <a:pPr algn="ctr"/>
            <a:r>
              <a:rPr lang="fr-BE" sz="1400" dirty="0" smtClean="0">
                <a:solidFill>
                  <a:schemeClr val="accent1"/>
                </a:solidFill>
              </a:rPr>
              <a:t>Vision claire, précise et partagée des changement visés</a:t>
            </a:r>
            <a:endParaRPr lang="fr-BE" sz="1400" dirty="0">
              <a:solidFill>
                <a:schemeClr val="accent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932040" y="836711"/>
            <a:ext cx="2592288" cy="72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BE" sz="1400" dirty="0" smtClean="0">
              <a:solidFill>
                <a:schemeClr val="accent1"/>
              </a:solidFill>
            </a:endParaRPr>
          </a:p>
          <a:p>
            <a:pPr algn="ctr"/>
            <a:r>
              <a:rPr lang="fr-BE" sz="1400" dirty="0" smtClean="0">
                <a:solidFill>
                  <a:schemeClr val="accent1"/>
                </a:solidFill>
              </a:rPr>
              <a:t>Engagement du Politique local</a:t>
            </a:r>
            <a:endParaRPr lang="fr-BE" sz="1400" dirty="0">
              <a:solidFill>
                <a:schemeClr val="accent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430724" y="2132856"/>
            <a:ext cx="2592288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 sz="1400" dirty="0" smtClean="0">
                <a:solidFill>
                  <a:schemeClr val="accent1"/>
                </a:solidFill>
              </a:rPr>
              <a:t>Sensibilisation et information donnée à la population</a:t>
            </a:r>
            <a:endParaRPr lang="fr-BE" sz="1400" dirty="0">
              <a:solidFill>
                <a:schemeClr val="accent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320679" y="1785670"/>
            <a:ext cx="259228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1200" b="1" dirty="0" smtClean="0"/>
              <a:t>Claire et structurée </a:t>
            </a:r>
            <a:r>
              <a:rPr lang="fr-BE" sz="1200" dirty="0" smtClean="0"/>
              <a:t>: </a:t>
            </a:r>
          </a:p>
          <a:p>
            <a:pPr marL="171450" indent="-171450">
              <a:buFont typeface="Calibri" panose="020F0502020204030204" pitchFamily="34" charset="0"/>
              <a:buChar char="-"/>
            </a:pPr>
            <a:r>
              <a:rPr lang="fr-BE" sz="1200" dirty="0" smtClean="0"/>
              <a:t>Plan de communication</a:t>
            </a:r>
          </a:p>
          <a:p>
            <a:pPr marL="171450" indent="-171450">
              <a:buFont typeface="Calibri" panose="020F0502020204030204" pitchFamily="34" charset="0"/>
              <a:buChar char="-"/>
            </a:pPr>
            <a:r>
              <a:rPr lang="fr-BE" sz="1200" dirty="0" smtClean="0"/>
              <a:t>Outil de planification</a:t>
            </a:r>
            <a:endParaRPr lang="fr-BE" sz="1200" dirty="0"/>
          </a:p>
        </p:txBody>
      </p:sp>
      <p:sp>
        <p:nvSpPr>
          <p:cNvPr id="7" name="ZoneTexte 6"/>
          <p:cNvSpPr txBox="1"/>
          <p:nvPr/>
        </p:nvSpPr>
        <p:spPr>
          <a:xfrm>
            <a:off x="539552" y="2432001"/>
            <a:ext cx="338437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1200" b="1" dirty="0" smtClean="0"/>
              <a:t>Multi-acteurs</a:t>
            </a:r>
            <a:r>
              <a:rPr lang="fr-BE" sz="1200" dirty="0" smtClean="0"/>
              <a:t> : </a:t>
            </a:r>
          </a:p>
          <a:p>
            <a:pPr marL="171450" indent="-171450">
              <a:buFont typeface="Calibri" panose="020F0502020204030204" pitchFamily="34" charset="0"/>
              <a:buChar char="-"/>
            </a:pPr>
            <a:r>
              <a:rPr lang="fr-BE" sz="1200" dirty="0" smtClean="0"/>
              <a:t>Dialogue et cohérence</a:t>
            </a:r>
          </a:p>
          <a:p>
            <a:pPr marL="171450" indent="-171450">
              <a:buFont typeface="Calibri" panose="020F0502020204030204" pitchFamily="34" charset="0"/>
              <a:buChar char="-"/>
            </a:pPr>
            <a:r>
              <a:rPr lang="fr-BE" sz="1200" dirty="0" smtClean="0"/>
              <a:t>Sélection des outils de communication adaptés</a:t>
            </a:r>
            <a:endParaRPr lang="fr-BE" sz="1200" dirty="0"/>
          </a:p>
        </p:txBody>
      </p:sp>
      <p:sp>
        <p:nvSpPr>
          <p:cNvPr id="8" name="ZoneTexte 7"/>
          <p:cNvSpPr txBox="1"/>
          <p:nvPr/>
        </p:nvSpPr>
        <p:spPr>
          <a:xfrm>
            <a:off x="1979712" y="1855857"/>
            <a:ext cx="259228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1200" b="1" dirty="0" smtClean="0"/>
              <a:t>Continue</a:t>
            </a:r>
            <a:endParaRPr lang="fr-BE" sz="12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6300192" y="2656076"/>
            <a:ext cx="2592288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1200" b="1" dirty="0" smtClean="0"/>
              <a:t>Multimodale</a:t>
            </a:r>
            <a:r>
              <a:rPr lang="fr-BE" sz="1200" dirty="0" smtClean="0"/>
              <a:t> : </a:t>
            </a:r>
          </a:p>
          <a:p>
            <a:pPr marL="171450" indent="-171450">
              <a:buFont typeface="Calibri" panose="020F0502020204030204" pitchFamily="34" charset="0"/>
              <a:buChar char="-"/>
            </a:pPr>
            <a:r>
              <a:rPr lang="fr-BE" sz="1200" dirty="0" smtClean="0"/>
              <a:t>Communication interpersonnelle </a:t>
            </a:r>
          </a:p>
          <a:p>
            <a:pPr marL="171450" indent="-171450">
              <a:buFont typeface="Calibri" panose="020F0502020204030204" pitchFamily="34" charset="0"/>
              <a:buChar char="-"/>
            </a:pPr>
            <a:r>
              <a:rPr lang="fr-BE" sz="1200" dirty="0" smtClean="0"/>
              <a:t>Actions sur le terrain</a:t>
            </a:r>
          </a:p>
          <a:p>
            <a:pPr marL="171450" indent="-171450">
              <a:buFont typeface="Calibri" panose="020F0502020204030204" pitchFamily="34" charset="0"/>
              <a:buChar char="-"/>
            </a:pPr>
            <a:r>
              <a:rPr lang="fr-BE" sz="1200" dirty="0" smtClean="0"/>
              <a:t>Utilisation de termes engageants</a:t>
            </a:r>
          </a:p>
          <a:p>
            <a:pPr marL="171450" indent="-171450">
              <a:buFont typeface="Calibri" panose="020F0502020204030204" pitchFamily="34" charset="0"/>
              <a:buChar char="-"/>
            </a:pPr>
            <a:r>
              <a:rPr lang="fr-BE" sz="1200" dirty="0" smtClean="0"/>
              <a:t>Utilisation de supports</a:t>
            </a:r>
            <a:endParaRPr lang="fr-BE" sz="1200" dirty="0"/>
          </a:p>
        </p:txBody>
      </p:sp>
      <p:sp>
        <p:nvSpPr>
          <p:cNvPr id="10" name="ZoneTexte 9"/>
          <p:cNvSpPr txBox="1"/>
          <p:nvPr/>
        </p:nvSpPr>
        <p:spPr>
          <a:xfrm>
            <a:off x="2387520" y="3210074"/>
            <a:ext cx="177667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1200" b="1" dirty="0" smtClean="0"/>
              <a:t>Faire écho </a:t>
            </a:r>
            <a:r>
              <a:rPr lang="fr-BE" sz="1200" dirty="0" smtClean="0"/>
              <a:t>aux contextes national/international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87524" y="711478"/>
            <a:ext cx="118813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1200" dirty="0" smtClean="0"/>
              <a:t>EN AMONT …</a:t>
            </a:r>
            <a:endParaRPr lang="fr-BE" sz="1200" dirty="0"/>
          </a:p>
        </p:txBody>
      </p:sp>
      <p:cxnSp>
        <p:nvCxnSpPr>
          <p:cNvPr id="13" name="Connecteur droit avec flèche 12"/>
          <p:cNvCxnSpPr/>
          <p:nvPr/>
        </p:nvCxnSpPr>
        <p:spPr>
          <a:xfrm>
            <a:off x="4572000" y="1556711"/>
            <a:ext cx="1728192" cy="437645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V="1">
            <a:off x="1763688" y="1614888"/>
            <a:ext cx="3960440" cy="947703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3842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4607496" y="3108728"/>
            <a:ext cx="4429000" cy="3138637"/>
          </a:xfrm>
          <a:prstGeom prst="rect">
            <a:avLst/>
          </a:prstGeom>
          <a:solidFill>
            <a:srgbClr val="99CC00">
              <a:alpha val="10000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5" name="Rectangle 24"/>
          <p:cNvSpPr/>
          <p:nvPr/>
        </p:nvSpPr>
        <p:spPr>
          <a:xfrm>
            <a:off x="467544" y="3488638"/>
            <a:ext cx="4536504" cy="2748674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3" name="ZoneTexte 2"/>
          <p:cNvSpPr txBox="1"/>
          <p:nvPr/>
        </p:nvSpPr>
        <p:spPr>
          <a:xfrm>
            <a:off x="1763688" y="836712"/>
            <a:ext cx="2592288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 sz="1400" dirty="0" smtClean="0">
                <a:solidFill>
                  <a:schemeClr val="accent1"/>
                </a:solidFill>
              </a:rPr>
              <a:t>Point d’ancrage</a:t>
            </a:r>
          </a:p>
          <a:p>
            <a:pPr algn="ctr"/>
            <a:r>
              <a:rPr lang="fr-BE" sz="1400" dirty="0" smtClean="0">
                <a:solidFill>
                  <a:schemeClr val="accent1"/>
                </a:solidFill>
              </a:rPr>
              <a:t>Vision claire, précise et partagée des changement visés</a:t>
            </a:r>
            <a:endParaRPr lang="fr-BE" sz="1400" dirty="0">
              <a:solidFill>
                <a:schemeClr val="accent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932040" y="836711"/>
            <a:ext cx="2592288" cy="72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BE" sz="1400" dirty="0" smtClean="0">
              <a:solidFill>
                <a:schemeClr val="accent1"/>
              </a:solidFill>
            </a:endParaRPr>
          </a:p>
          <a:p>
            <a:pPr algn="ctr"/>
            <a:r>
              <a:rPr lang="fr-BE" sz="1400" dirty="0" smtClean="0">
                <a:solidFill>
                  <a:schemeClr val="accent1"/>
                </a:solidFill>
              </a:rPr>
              <a:t>Engagement du Politique local</a:t>
            </a:r>
            <a:endParaRPr lang="fr-BE" sz="1400" dirty="0">
              <a:solidFill>
                <a:schemeClr val="accent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430724" y="2132856"/>
            <a:ext cx="2592288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 sz="1400" dirty="0" smtClean="0">
                <a:solidFill>
                  <a:schemeClr val="accent1"/>
                </a:solidFill>
              </a:rPr>
              <a:t>Sensibilisation et information donnée à la population</a:t>
            </a:r>
            <a:endParaRPr lang="fr-BE" sz="1400" dirty="0">
              <a:solidFill>
                <a:schemeClr val="accent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430724" y="3232220"/>
            <a:ext cx="2592288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 sz="1400" dirty="0" smtClean="0">
                <a:solidFill>
                  <a:schemeClr val="accent1"/>
                </a:solidFill>
              </a:rPr>
              <a:t>Organisation et participation aux GT et en CLDR</a:t>
            </a:r>
            <a:endParaRPr lang="fr-BE" sz="1400" dirty="0">
              <a:solidFill>
                <a:schemeClr val="accent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87524" y="711478"/>
            <a:ext cx="118813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1200" dirty="0" smtClean="0"/>
              <a:t>EN AMONT …</a:t>
            </a:r>
            <a:endParaRPr lang="fr-BE" sz="1200" dirty="0"/>
          </a:p>
        </p:txBody>
      </p:sp>
      <p:sp>
        <p:nvSpPr>
          <p:cNvPr id="13" name="ZoneTexte 12"/>
          <p:cNvSpPr txBox="1"/>
          <p:nvPr/>
        </p:nvSpPr>
        <p:spPr>
          <a:xfrm>
            <a:off x="287524" y="2996952"/>
            <a:ext cx="212423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1200" dirty="0" smtClean="0"/>
              <a:t>EN PHASE D’ELABORATION ET DE MISE EN ŒUVRE …</a:t>
            </a:r>
            <a:endParaRPr lang="fr-BE" sz="1200" dirty="0"/>
          </a:p>
        </p:txBody>
      </p:sp>
      <p:sp>
        <p:nvSpPr>
          <p:cNvPr id="15" name="ZoneTexte 14"/>
          <p:cNvSpPr txBox="1"/>
          <p:nvPr/>
        </p:nvSpPr>
        <p:spPr>
          <a:xfrm>
            <a:off x="467544" y="4054585"/>
            <a:ext cx="3384376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1200" b="1" dirty="0" smtClean="0"/>
              <a:t>Grille de questions de la RW</a:t>
            </a:r>
            <a:r>
              <a:rPr lang="fr-BE" sz="1200" dirty="0" smtClean="0"/>
              <a:t> : </a:t>
            </a:r>
          </a:p>
          <a:p>
            <a:pPr marL="171450" indent="-171450">
              <a:buFont typeface="Calibri" panose="020F0502020204030204" pitchFamily="34" charset="0"/>
              <a:buChar char="-"/>
            </a:pPr>
            <a:r>
              <a:rPr lang="fr-BE" sz="1200" dirty="0" smtClean="0"/>
              <a:t>Attente d’explications (réunion d’info)</a:t>
            </a:r>
          </a:p>
          <a:p>
            <a:pPr marL="171450" indent="-171450">
              <a:buFont typeface="Calibri" panose="020F0502020204030204" pitchFamily="34" charset="0"/>
              <a:buChar char="-"/>
            </a:pPr>
            <a:r>
              <a:rPr lang="fr-BE" sz="1200" dirty="0" smtClean="0"/>
              <a:t>Autres grilles sont utilisées (annexées au rapport)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1161864" y="3488638"/>
            <a:ext cx="259228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1200" b="1" dirty="0" smtClean="0"/>
              <a:t>Chaque GT selon les 4 piliers</a:t>
            </a:r>
          </a:p>
          <a:p>
            <a:r>
              <a:rPr lang="fr-BE" sz="1200" dirty="0" smtClean="0"/>
              <a:t>- Pas de GT « DD »</a:t>
            </a:r>
            <a:endParaRPr lang="fr-BE" sz="1200" dirty="0"/>
          </a:p>
        </p:txBody>
      </p:sp>
      <p:sp>
        <p:nvSpPr>
          <p:cNvPr id="17" name="ZoneTexte 16"/>
          <p:cNvSpPr txBox="1"/>
          <p:nvPr/>
        </p:nvSpPr>
        <p:spPr>
          <a:xfrm>
            <a:off x="5255012" y="4696947"/>
            <a:ext cx="259228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1200" b="1" dirty="0" smtClean="0"/>
              <a:t>CLDR élargies : </a:t>
            </a:r>
            <a:r>
              <a:rPr lang="fr-BE" sz="1200" dirty="0" smtClean="0"/>
              <a:t> </a:t>
            </a:r>
          </a:p>
          <a:p>
            <a:pPr marL="171450" indent="-171450">
              <a:buFont typeface="Calibri" panose="020F0502020204030204" pitchFamily="34" charset="0"/>
              <a:buChar char="-"/>
            </a:pPr>
            <a:r>
              <a:rPr lang="fr-BE" sz="1200" dirty="0" smtClean="0"/>
              <a:t>Phase d’élaboration</a:t>
            </a:r>
          </a:p>
          <a:p>
            <a:pPr marL="171450" indent="-171450">
              <a:buFont typeface="Calibri" panose="020F0502020204030204" pitchFamily="34" charset="0"/>
              <a:buChar char="-"/>
            </a:pPr>
            <a:r>
              <a:rPr lang="fr-BE" sz="1200" dirty="0" smtClean="0"/>
              <a:t>Phase de mise en œuvre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1784783" y="4880193"/>
            <a:ext cx="177667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1200" b="1" dirty="0" smtClean="0"/>
              <a:t>Engagement d’Aalborg </a:t>
            </a:r>
            <a:r>
              <a:rPr lang="fr-BE" sz="1200" dirty="0" smtClean="0"/>
              <a:t>pour orienter les enjeux et objectifs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3430724" y="5345536"/>
            <a:ext cx="177667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1200" b="1" dirty="0" smtClean="0"/>
              <a:t>Jeux coopératifs </a:t>
            </a:r>
            <a:r>
              <a:rPr lang="fr-BE" sz="1200" dirty="0" smtClean="0"/>
              <a:t>pour aider à comprendre les enjeux et objectifs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1258262" y="6237312"/>
            <a:ext cx="26462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400" dirty="0" smtClean="0">
                <a:solidFill>
                  <a:schemeClr val="accent1">
                    <a:lumMod val="50000"/>
                  </a:schemeClr>
                </a:solidFill>
              </a:rPr>
              <a:t>Compréhension et intégration des enjeux du DD</a:t>
            </a:r>
            <a:endParaRPr lang="fr-BE" sz="1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6533812" y="5355769"/>
            <a:ext cx="259228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1200" b="1" dirty="0" smtClean="0"/>
              <a:t>GT tout au long du processus</a:t>
            </a:r>
          </a:p>
          <a:p>
            <a:r>
              <a:rPr lang="fr-BE" sz="1200" dirty="0" smtClean="0"/>
              <a:t>- Que les projets soient conventionnés ou pas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5508104" y="3905333"/>
            <a:ext cx="259228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1200" b="1" dirty="0" smtClean="0"/>
              <a:t>Utilisation du numérique </a:t>
            </a:r>
          </a:p>
          <a:p>
            <a:r>
              <a:rPr lang="fr-BE" sz="1200" dirty="0" smtClean="0"/>
              <a:t>- Comme outil complémentaire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6371389" y="3133111"/>
            <a:ext cx="291713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1200" b="1" dirty="0" smtClean="0"/>
              <a:t>Jeune public</a:t>
            </a:r>
          </a:p>
          <a:p>
            <a:r>
              <a:rPr lang="fr-BE" sz="1200" dirty="0" smtClean="0"/>
              <a:t>- Un membre du conseil communal des jeunes en tant que membre de la CLDR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7058202" y="4336773"/>
            <a:ext cx="211602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1200" b="1" dirty="0" smtClean="0"/>
              <a:t>Elargissement possible de la participation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5170173" y="5970366"/>
            <a:ext cx="211602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1200" b="1" dirty="0" smtClean="0"/>
              <a:t>Sondage de satisfaction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5423875" y="6219568"/>
            <a:ext cx="26462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400" dirty="0" smtClean="0">
                <a:solidFill>
                  <a:schemeClr val="accent3"/>
                </a:solidFill>
              </a:rPr>
              <a:t>Mobilisation et coproduction</a:t>
            </a:r>
            <a:endParaRPr lang="fr-BE" sz="14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997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5" grpId="0" animBg="1"/>
      <p:bldP spid="11" grpId="0" animBg="1"/>
      <p:bldP spid="13" grpId="0"/>
      <p:bldP spid="15" grpId="0"/>
      <p:bldP spid="16" grpId="0"/>
      <p:bldP spid="17" grpId="0"/>
      <p:bldP spid="18" grpId="0"/>
      <p:bldP spid="24" grpId="0"/>
      <p:bldP spid="26" grpId="0"/>
      <p:bldP spid="27" grpId="0"/>
      <p:bldP spid="28" grpId="0"/>
      <p:bldP spid="29" grpId="0"/>
      <p:bldP spid="30" grpId="0"/>
      <p:bldP spid="31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763688" y="836712"/>
            <a:ext cx="2592288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 sz="1400" dirty="0" smtClean="0">
                <a:solidFill>
                  <a:schemeClr val="accent1"/>
                </a:solidFill>
              </a:rPr>
              <a:t>Point d’ancrage</a:t>
            </a:r>
          </a:p>
          <a:p>
            <a:pPr algn="ctr"/>
            <a:r>
              <a:rPr lang="fr-BE" sz="1400" dirty="0" smtClean="0">
                <a:solidFill>
                  <a:schemeClr val="accent1"/>
                </a:solidFill>
              </a:rPr>
              <a:t>Vision claire, précise et partagée des changement visés</a:t>
            </a:r>
            <a:endParaRPr lang="fr-BE" sz="1400" dirty="0">
              <a:solidFill>
                <a:schemeClr val="accent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932040" y="836711"/>
            <a:ext cx="2592288" cy="72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BE" sz="1400" dirty="0" smtClean="0">
              <a:solidFill>
                <a:schemeClr val="accent1"/>
              </a:solidFill>
            </a:endParaRPr>
          </a:p>
          <a:p>
            <a:pPr algn="ctr"/>
            <a:r>
              <a:rPr lang="fr-BE" sz="1400" dirty="0" smtClean="0">
                <a:solidFill>
                  <a:schemeClr val="accent1"/>
                </a:solidFill>
              </a:rPr>
              <a:t>Engagement du Politique local</a:t>
            </a:r>
            <a:endParaRPr lang="fr-BE" sz="1400" dirty="0">
              <a:solidFill>
                <a:schemeClr val="accent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430724" y="2132856"/>
            <a:ext cx="2592288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 sz="1400" dirty="0" smtClean="0">
                <a:solidFill>
                  <a:schemeClr val="accent1"/>
                </a:solidFill>
              </a:rPr>
              <a:t>Sensibilisation et information donnée à la population</a:t>
            </a:r>
            <a:endParaRPr lang="fr-BE" sz="1400" dirty="0">
              <a:solidFill>
                <a:schemeClr val="accent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87524" y="711478"/>
            <a:ext cx="118813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1200" dirty="0" smtClean="0"/>
              <a:t>EN AMONT …</a:t>
            </a:r>
            <a:endParaRPr lang="fr-BE" sz="1200" dirty="0"/>
          </a:p>
        </p:txBody>
      </p:sp>
      <p:sp>
        <p:nvSpPr>
          <p:cNvPr id="15" name="ZoneTexte 14"/>
          <p:cNvSpPr txBox="1"/>
          <p:nvPr/>
        </p:nvSpPr>
        <p:spPr>
          <a:xfrm>
            <a:off x="3430724" y="3232220"/>
            <a:ext cx="2592288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 sz="1400" dirty="0" smtClean="0">
                <a:solidFill>
                  <a:schemeClr val="accent1"/>
                </a:solidFill>
              </a:rPr>
              <a:t>Organisation et participation aux GT et en CLDR</a:t>
            </a:r>
            <a:endParaRPr lang="fr-BE" sz="1400" dirty="0">
              <a:solidFill>
                <a:schemeClr val="accent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287524" y="2996952"/>
            <a:ext cx="212423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1200" dirty="0" smtClean="0"/>
              <a:t>EN PHASE D’ELABORATION ET DE MISE EN ŒUVRE …</a:t>
            </a:r>
            <a:endParaRPr lang="fr-BE" sz="1200" dirty="0"/>
          </a:p>
        </p:txBody>
      </p:sp>
      <p:sp>
        <p:nvSpPr>
          <p:cNvPr id="18" name="ZoneTexte 17"/>
          <p:cNvSpPr txBox="1"/>
          <p:nvPr/>
        </p:nvSpPr>
        <p:spPr>
          <a:xfrm>
            <a:off x="1763688" y="4221128"/>
            <a:ext cx="2592288" cy="36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 sz="1400" dirty="0" smtClean="0">
                <a:solidFill>
                  <a:schemeClr val="accent1"/>
                </a:solidFill>
              </a:rPr>
              <a:t>Transversalité des PCDR</a:t>
            </a:r>
            <a:endParaRPr lang="fr-BE" sz="1400" dirty="0">
              <a:solidFill>
                <a:schemeClr val="accent1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2411760" y="5366585"/>
            <a:ext cx="2592288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1200" b="1" dirty="0" smtClean="0"/>
              <a:t>∆ fiches réalisées/fiches élaborées</a:t>
            </a:r>
            <a:r>
              <a:rPr lang="fr-BE" sz="1200" dirty="0" smtClean="0"/>
              <a:t> : </a:t>
            </a:r>
          </a:p>
          <a:p>
            <a:pPr marL="171450" indent="-171450">
              <a:buFont typeface="Calibri" panose="020F0502020204030204" pitchFamily="34" charset="0"/>
              <a:buChar char="-"/>
            </a:pPr>
            <a:r>
              <a:rPr lang="fr-BE" sz="1200" dirty="0" smtClean="0"/>
              <a:t>Mieux comprendre</a:t>
            </a:r>
          </a:p>
          <a:p>
            <a:pPr marL="171450" indent="-171450">
              <a:buFont typeface="Calibri" panose="020F0502020204030204" pitchFamily="34" charset="0"/>
              <a:buChar char="-"/>
            </a:pPr>
            <a:r>
              <a:rPr lang="fr-BE" sz="1200" dirty="0" smtClean="0"/>
              <a:t>Pénaliser</a:t>
            </a:r>
          </a:p>
          <a:p>
            <a:pPr marL="171450" indent="-171450">
              <a:buFont typeface="Calibri" panose="020F0502020204030204" pitchFamily="34" charset="0"/>
              <a:buChar char="-"/>
            </a:pPr>
            <a:r>
              <a:rPr lang="fr-BE" sz="1200" dirty="0" smtClean="0"/>
              <a:t>Récompenser (incitant)</a:t>
            </a:r>
            <a:endParaRPr lang="fr-BE" sz="1200" dirty="0"/>
          </a:p>
        </p:txBody>
      </p:sp>
      <p:sp>
        <p:nvSpPr>
          <p:cNvPr id="21" name="ZoneTexte 20"/>
          <p:cNvSpPr txBox="1"/>
          <p:nvPr/>
        </p:nvSpPr>
        <p:spPr>
          <a:xfrm>
            <a:off x="179512" y="4577293"/>
            <a:ext cx="259228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1200" b="1" dirty="0" smtClean="0"/>
              <a:t>Diagnostic </a:t>
            </a:r>
            <a:r>
              <a:rPr lang="fr-BE" sz="1200" dirty="0" smtClean="0"/>
              <a:t>: </a:t>
            </a:r>
          </a:p>
          <a:p>
            <a:pPr marL="171450" indent="-171450">
              <a:buFont typeface="Calibri" panose="020F0502020204030204" pitchFamily="34" charset="0"/>
              <a:buChar char="-"/>
            </a:pPr>
            <a:r>
              <a:rPr lang="fr-BE" sz="1200" dirty="0" smtClean="0"/>
              <a:t>Permettre de se positionner par rapport à des objectifs de DD</a:t>
            </a:r>
            <a:endParaRPr lang="fr-BE" sz="1200" dirty="0"/>
          </a:p>
        </p:txBody>
      </p:sp>
      <p:sp>
        <p:nvSpPr>
          <p:cNvPr id="22" name="ZoneTexte 21"/>
          <p:cNvSpPr txBox="1"/>
          <p:nvPr/>
        </p:nvSpPr>
        <p:spPr>
          <a:xfrm>
            <a:off x="191276" y="5370944"/>
            <a:ext cx="192089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1200" b="1" dirty="0" smtClean="0"/>
              <a:t>∆ subside</a:t>
            </a:r>
            <a:endParaRPr lang="fr-BE" sz="1200" dirty="0" smtClean="0"/>
          </a:p>
          <a:p>
            <a:pPr marL="171450" indent="-171450">
              <a:buFont typeface="Calibri" panose="020F0502020204030204" pitchFamily="34" charset="0"/>
              <a:buChar char="-"/>
            </a:pPr>
            <a:r>
              <a:rPr lang="fr-BE" sz="1200" dirty="0" smtClean="0"/>
              <a:t>Selon transversalité du projet</a:t>
            </a:r>
          </a:p>
          <a:p>
            <a:pPr marL="171450" indent="-171450">
              <a:buFont typeface="Calibri" panose="020F0502020204030204" pitchFamily="34" charset="0"/>
              <a:buChar char="-"/>
            </a:pPr>
            <a:r>
              <a:rPr lang="fr-BE" sz="1200" dirty="0" smtClean="0"/>
              <a:t>Selon équilibre financier</a:t>
            </a:r>
            <a:endParaRPr lang="fr-BE" sz="1200" dirty="0"/>
          </a:p>
        </p:txBody>
      </p:sp>
    </p:spTree>
    <p:extLst>
      <p:ext uri="{BB962C8B-B14F-4D97-AF65-F5344CB8AC3E}">
        <p14:creationId xmlns:p14="http://schemas.microsoft.com/office/powerpoint/2010/main" val="978341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763688" y="836712"/>
            <a:ext cx="2592288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 sz="1400" dirty="0" smtClean="0">
                <a:solidFill>
                  <a:schemeClr val="accent1"/>
                </a:solidFill>
              </a:rPr>
              <a:t>Point d’ancrage</a:t>
            </a:r>
          </a:p>
          <a:p>
            <a:pPr algn="ctr"/>
            <a:r>
              <a:rPr lang="fr-BE" sz="1400" dirty="0" smtClean="0">
                <a:solidFill>
                  <a:schemeClr val="accent1"/>
                </a:solidFill>
              </a:rPr>
              <a:t>Vision claire, précise et partagée des changement visés</a:t>
            </a:r>
            <a:endParaRPr lang="fr-BE" sz="1400" dirty="0">
              <a:solidFill>
                <a:schemeClr val="accent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932040" y="836711"/>
            <a:ext cx="2592288" cy="72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BE" sz="1400" dirty="0" smtClean="0">
              <a:solidFill>
                <a:schemeClr val="accent1"/>
              </a:solidFill>
            </a:endParaRPr>
          </a:p>
          <a:p>
            <a:pPr algn="ctr"/>
            <a:r>
              <a:rPr lang="fr-BE" sz="1400" dirty="0" smtClean="0">
                <a:solidFill>
                  <a:schemeClr val="accent1"/>
                </a:solidFill>
              </a:rPr>
              <a:t>Engagement du Politique local</a:t>
            </a:r>
            <a:endParaRPr lang="fr-BE" sz="1400" dirty="0">
              <a:solidFill>
                <a:schemeClr val="accent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430724" y="2132856"/>
            <a:ext cx="2592288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 sz="1400" dirty="0" smtClean="0">
                <a:solidFill>
                  <a:schemeClr val="accent1"/>
                </a:solidFill>
              </a:rPr>
              <a:t>Sensibilisation et information donnée à la population</a:t>
            </a:r>
            <a:endParaRPr lang="fr-BE" sz="1400" dirty="0">
              <a:solidFill>
                <a:schemeClr val="accent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87524" y="711478"/>
            <a:ext cx="118813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1200" dirty="0" smtClean="0"/>
              <a:t>EN AMONT …</a:t>
            </a:r>
            <a:endParaRPr lang="fr-BE" sz="1200" dirty="0"/>
          </a:p>
        </p:txBody>
      </p:sp>
      <p:sp>
        <p:nvSpPr>
          <p:cNvPr id="15" name="ZoneTexte 14"/>
          <p:cNvSpPr txBox="1"/>
          <p:nvPr/>
        </p:nvSpPr>
        <p:spPr>
          <a:xfrm>
            <a:off x="3430724" y="3232220"/>
            <a:ext cx="2592288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 sz="1400" dirty="0" smtClean="0">
                <a:solidFill>
                  <a:schemeClr val="accent1"/>
                </a:solidFill>
              </a:rPr>
              <a:t>Organisation et participation aux GT et en CLDR</a:t>
            </a:r>
            <a:endParaRPr lang="fr-BE" sz="1400" dirty="0">
              <a:solidFill>
                <a:schemeClr val="accent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287524" y="2996952"/>
            <a:ext cx="212423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1200" dirty="0" smtClean="0"/>
              <a:t>EN PHASE D’ELABORATION ET DE MISE EN ŒUVRE …</a:t>
            </a:r>
            <a:endParaRPr lang="fr-BE" sz="1200" dirty="0"/>
          </a:p>
        </p:txBody>
      </p:sp>
      <p:sp>
        <p:nvSpPr>
          <p:cNvPr id="18" name="ZoneTexte 17"/>
          <p:cNvSpPr txBox="1"/>
          <p:nvPr/>
        </p:nvSpPr>
        <p:spPr>
          <a:xfrm>
            <a:off x="1763688" y="4221128"/>
            <a:ext cx="2592288" cy="36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 sz="1400" dirty="0" smtClean="0">
                <a:solidFill>
                  <a:schemeClr val="accent1"/>
                </a:solidFill>
              </a:rPr>
              <a:t>Transversalité des PCDR</a:t>
            </a:r>
            <a:endParaRPr lang="fr-BE" sz="1400" dirty="0">
              <a:solidFill>
                <a:schemeClr val="accent1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932040" y="4221128"/>
            <a:ext cx="2592288" cy="36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 sz="1400" dirty="0" smtClean="0">
                <a:solidFill>
                  <a:schemeClr val="accent1"/>
                </a:solidFill>
              </a:rPr>
              <a:t>Synergies entre communes</a:t>
            </a:r>
            <a:endParaRPr lang="fr-BE" sz="1400" dirty="0">
              <a:solidFill>
                <a:schemeClr val="accent1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6660232" y="4918671"/>
            <a:ext cx="187220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1200" b="1" dirty="0" smtClean="0"/>
              <a:t>Appui juridique nécessaire</a:t>
            </a:r>
            <a:endParaRPr lang="fr-BE" sz="1200" dirty="0" smtClean="0"/>
          </a:p>
          <a:p>
            <a:pPr marL="171450" indent="-171450">
              <a:buFont typeface="Calibri" panose="020F0502020204030204" pitchFamily="34" charset="0"/>
              <a:buChar char="-"/>
            </a:pPr>
            <a:r>
              <a:rPr lang="fr-BE" sz="1200" dirty="0" smtClean="0"/>
              <a:t>UVCW</a:t>
            </a:r>
            <a:endParaRPr lang="fr-BE" sz="1200" dirty="0"/>
          </a:p>
        </p:txBody>
      </p:sp>
      <p:sp>
        <p:nvSpPr>
          <p:cNvPr id="14" name="ZoneTexte 13"/>
          <p:cNvSpPr txBox="1"/>
          <p:nvPr/>
        </p:nvSpPr>
        <p:spPr>
          <a:xfrm>
            <a:off x="4211960" y="4937332"/>
            <a:ext cx="2232248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1200" b="1" dirty="0" smtClean="0"/>
              <a:t>Diagnostic </a:t>
            </a:r>
            <a:r>
              <a:rPr lang="fr-BE" sz="1200" dirty="0" smtClean="0"/>
              <a:t>: </a:t>
            </a:r>
          </a:p>
          <a:p>
            <a:pPr marL="171450" indent="-171450">
              <a:buFont typeface="Calibri" panose="020F0502020204030204" pitchFamily="34" charset="0"/>
              <a:buChar char="-"/>
            </a:pPr>
            <a:r>
              <a:rPr lang="fr-BE" sz="1200" dirty="0" smtClean="0"/>
              <a:t>Permettre de se positionner par rapport à d’autres territoires de comparaison</a:t>
            </a:r>
          </a:p>
          <a:p>
            <a:pPr marL="171450" indent="-171450">
              <a:buFont typeface="Calibri" panose="020F0502020204030204" pitchFamily="34" charset="0"/>
              <a:buChar char="-"/>
            </a:pPr>
            <a:r>
              <a:rPr lang="fr-BE" sz="1200" dirty="0" smtClean="0"/>
              <a:t>Cartographie selon les bassins de vie</a:t>
            </a:r>
            <a:endParaRPr lang="fr-BE" sz="1200" dirty="0"/>
          </a:p>
        </p:txBody>
      </p:sp>
    </p:spTree>
    <p:extLst>
      <p:ext uri="{BB962C8B-B14F-4D97-AF65-F5344CB8AC3E}">
        <p14:creationId xmlns:p14="http://schemas.microsoft.com/office/powerpoint/2010/main" val="2895190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763688" y="836712"/>
            <a:ext cx="2592288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 sz="1400" dirty="0" smtClean="0">
                <a:solidFill>
                  <a:schemeClr val="accent1"/>
                </a:solidFill>
              </a:rPr>
              <a:t>Point d’ancrage</a:t>
            </a:r>
          </a:p>
          <a:p>
            <a:pPr algn="ctr"/>
            <a:r>
              <a:rPr lang="fr-BE" sz="1400" dirty="0" smtClean="0">
                <a:solidFill>
                  <a:schemeClr val="accent1"/>
                </a:solidFill>
              </a:rPr>
              <a:t>Vision claire, précise et partagée des changement visés</a:t>
            </a:r>
            <a:endParaRPr lang="fr-BE" sz="1400" dirty="0">
              <a:solidFill>
                <a:schemeClr val="accent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932040" y="836711"/>
            <a:ext cx="2592288" cy="72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BE" sz="1400" dirty="0" smtClean="0">
              <a:solidFill>
                <a:schemeClr val="accent1"/>
              </a:solidFill>
            </a:endParaRPr>
          </a:p>
          <a:p>
            <a:pPr algn="ctr"/>
            <a:r>
              <a:rPr lang="fr-BE" sz="1400" dirty="0" smtClean="0">
                <a:solidFill>
                  <a:schemeClr val="accent1"/>
                </a:solidFill>
              </a:rPr>
              <a:t>Engagement du Politique local</a:t>
            </a:r>
            <a:endParaRPr lang="fr-BE" sz="1400" dirty="0">
              <a:solidFill>
                <a:schemeClr val="accent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430724" y="2132856"/>
            <a:ext cx="2592288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 sz="1400" dirty="0" smtClean="0">
                <a:solidFill>
                  <a:schemeClr val="accent1"/>
                </a:solidFill>
              </a:rPr>
              <a:t>Sensibilisation et information donnée à la population</a:t>
            </a:r>
            <a:endParaRPr lang="fr-BE" sz="1400" dirty="0">
              <a:solidFill>
                <a:schemeClr val="accent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87524" y="711478"/>
            <a:ext cx="118813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1200" dirty="0" smtClean="0"/>
              <a:t>EN AMONT …</a:t>
            </a:r>
            <a:endParaRPr lang="fr-BE" sz="1200" dirty="0"/>
          </a:p>
        </p:txBody>
      </p:sp>
      <p:sp>
        <p:nvSpPr>
          <p:cNvPr id="15" name="ZoneTexte 14"/>
          <p:cNvSpPr txBox="1"/>
          <p:nvPr/>
        </p:nvSpPr>
        <p:spPr>
          <a:xfrm>
            <a:off x="3430724" y="3232220"/>
            <a:ext cx="2592288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 sz="1400" dirty="0" smtClean="0">
                <a:solidFill>
                  <a:schemeClr val="accent1"/>
                </a:solidFill>
              </a:rPr>
              <a:t>Organisation et participation aux GT et en CLDR</a:t>
            </a:r>
            <a:endParaRPr lang="fr-BE" sz="1400" dirty="0">
              <a:solidFill>
                <a:schemeClr val="accent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287524" y="2996952"/>
            <a:ext cx="212423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1200" dirty="0" smtClean="0"/>
              <a:t>EN PHASE D’ELABORATION ET DE MISE EN ŒUVRE …</a:t>
            </a:r>
            <a:endParaRPr lang="fr-BE" sz="1200" dirty="0"/>
          </a:p>
        </p:txBody>
      </p:sp>
      <p:sp>
        <p:nvSpPr>
          <p:cNvPr id="18" name="ZoneTexte 17"/>
          <p:cNvSpPr txBox="1"/>
          <p:nvPr/>
        </p:nvSpPr>
        <p:spPr>
          <a:xfrm>
            <a:off x="1763688" y="4221128"/>
            <a:ext cx="2592288" cy="36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 sz="1400" dirty="0" smtClean="0">
                <a:solidFill>
                  <a:schemeClr val="accent1"/>
                </a:solidFill>
              </a:rPr>
              <a:t>Transversalité des PCDR</a:t>
            </a:r>
            <a:endParaRPr lang="fr-BE" sz="1400" dirty="0">
              <a:solidFill>
                <a:schemeClr val="accent1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932040" y="4221128"/>
            <a:ext cx="2592288" cy="36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 sz="1400" dirty="0" smtClean="0">
                <a:solidFill>
                  <a:schemeClr val="accent1"/>
                </a:solidFill>
              </a:rPr>
              <a:t>Synergies entre communes</a:t>
            </a:r>
            <a:endParaRPr lang="fr-BE" sz="1400" dirty="0">
              <a:solidFill>
                <a:schemeClr val="accent1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430724" y="5085184"/>
            <a:ext cx="2592288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 sz="1400" dirty="0" smtClean="0">
                <a:solidFill>
                  <a:schemeClr val="accent1"/>
                </a:solidFill>
              </a:rPr>
              <a:t>Evaluation permanente</a:t>
            </a:r>
            <a:endParaRPr lang="fr-BE" sz="1400" dirty="0">
              <a:solidFill>
                <a:schemeClr val="accent1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6516216" y="5014462"/>
            <a:ext cx="244827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1200" b="1" dirty="0" smtClean="0"/>
              <a:t>Clarifier la finalité de l’évaluation</a:t>
            </a:r>
            <a:endParaRPr lang="fr-BE" sz="1200" dirty="0" smtClean="0"/>
          </a:p>
        </p:txBody>
      </p:sp>
      <p:sp>
        <p:nvSpPr>
          <p:cNvPr id="21" name="ZoneTexte 20"/>
          <p:cNvSpPr txBox="1"/>
          <p:nvPr/>
        </p:nvSpPr>
        <p:spPr>
          <a:xfrm>
            <a:off x="3707904" y="5622339"/>
            <a:ext cx="2376264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1200" b="1" dirty="0" smtClean="0"/>
              <a:t>Limiter l’usage des indicateurs</a:t>
            </a:r>
          </a:p>
          <a:p>
            <a:pPr marL="171450" indent="-171450">
              <a:buFontTx/>
              <a:buChar char="-"/>
            </a:pPr>
            <a:r>
              <a:rPr lang="fr-BE" sz="1200" dirty="0" smtClean="0"/>
              <a:t>Aux projets (les plus fréquents, les plus mobilisateurs)</a:t>
            </a:r>
          </a:p>
          <a:p>
            <a:pPr marL="171450" indent="-171450">
              <a:buFontTx/>
              <a:buChar char="-"/>
            </a:pPr>
            <a:r>
              <a:rPr lang="fr-BE" sz="1200" dirty="0" smtClean="0"/>
              <a:t>Par projet</a:t>
            </a:r>
          </a:p>
        </p:txBody>
      </p:sp>
      <p:cxnSp>
        <p:nvCxnSpPr>
          <p:cNvPr id="22" name="Connecteur droit avec flèche 21"/>
          <p:cNvCxnSpPr>
            <a:endCxn id="16" idx="0"/>
          </p:cNvCxnSpPr>
          <p:nvPr/>
        </p:nvCxnSpPr>
        <p:spPr>
          <a:xfrm>
            <a:off x="4499992" y="1629880"/>
            <a:ext cx="3240360" cy="3384582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6228184" y="5557985"/>
            <a:ext cx="2376264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1200" b="1" dirty="0" smtClean="0"/>
              <a:t>Définir des objectifs SMART et valeurs cibles</a:t>
            </a:r>
          </a:p>
          <a:p>
            <a:pPr marL="171450" indent="-171450">
              <a:buFontTx/>
              <a:buChar char="-"/>
            </a:pPr>
            <a:r>
              <a:rPr lang="fr-BE" sz="1200" dirty="0" smtClean="0"/>
              <a:t>Base sur laquelle se référer</a:t>
            </a:r>
          </a:p>
          <a:p>
            <a:pPr marL="171450" indent="-171450">
              <a:buFontTx/>
              <a:buChar char="-"/>
            </a:pPr>
            <a:r>
              <a:rPr lang="fr-BE" sz="1200" dirty="0" smtClean="0"/>
              <a:t>Communication attendue </a:t>
            </a:r>
          </a:p>
        </p:txBody>
      </p:sp>
      <p:cxnSp>
        <p:nvCxnSpPr>
          <p:cNvPr id="10" name="Connecteur droit 9"/>
          <p:cNvCxnSpPr/>
          <p:nvPr/>
        </p:nvCxnSpPr>
        <p:spPr>
          <a:xfrm flipH="1" flipV="1">
            <a:off x="6300192" y="3493830"/>
            <a:ext cx="504056" cy="1986320"/>
          </a:xfrm>
          <a:prstGeom prst="line">
            <a:avLst/>
          </a:prstGeom>
          <a:ln>
            <a:prstDash val="dash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1187624" y="5653697"/>
            <a:ext cx="2376264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1200" b="1" dirty="0" smtClean="0"/>
              <a:t>Promouvoir le partage entre communes</a:t>
            </a:r>
          </a:p>
          <a:p>
            <a:pPr marL="171450" indent="-171450">
              <a:buFontTx/>
              <a:buChar char="-"/>
            </a:pPr>
            <a:r>
              <a:rPr lang="fr-BE" sz="1200" dirty="0" smtClean="0"/>
              <a:t>Des </a:t>
            </a:r>
            <a:r>
              <a:rPr lang="fr-BE" sz="1200" dirty="0"/>
              <a:t>pratiques et méthodes évaluatives</a:t>
            </a:r>
            <a:r>
              <a:rPr lang="fr-BE" sz="1200" b="1" dirty="0"/>
              <a:t> </a:t>
            </a:r>
            <a:endParaRPr lang="fr-BE" sz="1200" dirty="0"/>
          </a:p>
          <a:p>
            <a:pPr marL="171450" indent="-171450">
              <a:buFontTx/>
              <a:buChar char="-"/>
            </a:pPr>
            <a:r>
              <a:rPr lang="fr-BE" sz="1200" dirty="0" smtClean="0"/>
              <a:t>Des résultats obtenus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205172" y="4942909"/>
            <a:ext cx="271064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1200" b="1" dirty="0" smtClean="0"/>
              <a:t>Concerter les ressources locales</a:t>
            </a:r>
          </a:p>
          <a:p>
            <a:r>
              <a:rPr lang="fr-BE" sz="1200" dirty="0" smtClean="0"/>
              <a:t>- Déterminantes quant à la faisabilité du suivi et de l’évaluation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2627784" y="4595937"/>
            <a:ext cx="207023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1200" b="1" dirty="0" smtClean="0"/>
              <a:t>Créer et préserver un climat de bienveillance 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4606152" y="4579673"/>
            <a:ext cx="26301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1200" b="1" dirty="0" smtClean="0"/>
              <a:t>Désigner les responsables</a:t>
            </a:r>
          </a:p>
          <a:p>
            <a:r>
              <a:rPr lang="fr-BE" sz="1200" dirty="0" smtClean="0"/>
              <a:t>- Collectif de collecteurs/évaluateurs?</a:t>
            </a:r>
          </a:p>
        </p:txBody>
      </p:sp>
    </p:spTree>
    <p:extLst>
      <p:ext uri="{BB962C8B-B14F-4D97-AF65-F5344CB8AC3E}">
        <p14:creationId xmlns:p14="http://schemas.microsoft.com/office/powerpoint/2010/main" val="3872682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/>
      <p:bldP spid="21" grpId="0"/>
      <p:bldP spid="23" grpId="0"/>
      <p:bldP spid="24" grpId="0"/>
      <p:bldP spid="25" grpId="0"/>
      <p:bldP spid="26" grpId="0"/>
      <p:bldP spid="27" grpId="0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TM10001105[[fn=Rogner]]</Template>
  <TotalTime>7807</TotalTime>
  <Words>522</Words>
  <Application>Microsoft Office PowerPoint</Application>
  <PresentationFormat>Affichage à l'écran (4:3)</PresentationFormat>
  <Paragraphs>108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Arial</vt:lpstr>
      <vt:lpstr>Calibri</vt:lpstr>
      <vt:lpstr>Thème Office</vt:lpstr>
      <vt:lpstr>Points d’action pour une amélioration de l’Intégration des principes de Développement durable au sein des ODR 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Cécile</dc:creator>
  <cp:lastModifiedBy>Cécile</cp:lastModifiedBy>
  <cp:revision>564</cp:revision>
  <cp:lastPrinted>2017-10-17T12:16:24Z</cp:lastPrinted>
  <dcterms:created xsi:type="dcterms:W3CDTF">2017-03-13T08:47:18Z</dcterms:created>
  <dcterms:modified xsi:type="dcterms:W3CDTF">2018-09-18T14:03:52Z</dcterms:modified>
</cp:coreProperties>
</file>