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69" r:id="rId4"/>
    <p:sldId id="258" r:id="rId5"/>
    <p:sldId id="259" r:id="rId6"/>
    <p:sldId id="260" r:id="rId7"/>
    <p:sldId id="261" r:id="rId8"/>
    <p:sldId id="263" r:id="rId9"/>
    <p:sldId id="264" r:id="rId10"/>
    <p:sldId id="265" r:id="rId11"/>
    <p:sldId id="267"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61" autoAdjust="0"/>
    <p:restoredTop sz="84494" autoAdjust="0"/>
  </p:normalViewPr>
  <p:slideViewPr>
    <p:cSldViewPr snapToGrid="0">
      <p:cViewPr varScale="1">
        <p:scale>
          <a:sx n="94" d="100"/>
          <a:sy n="94" d="100"/>
        </p:scale>
        <p:origin x="159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91CED-95DC-4935-8076-4443A99E6FC2}" type="datetimeFigureOut">
              <a:rPr lang="fr-BE" smtClean="0"/>
              <a:t>04-04-19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5D585-CD71-4EBE-9695-CF210FF4D705}" type="slidenum">
              <a:rPr lang="fr-BE" smtClean="0"/>
              <a:t>‹N°›</a:t>
            </a:fld>
            <a:endParaRPr lang="fr-BE"/>
          </a:p>
        </p:txBody>
      </p:sp>
    </p:spTree>
    <p:extLst>
      <p:ext uri="{BB962C8B-B14F-4D97-AF65-F5344CB8AC3E}">
        <p14:creationId xmlns:p14="http://schemas.microsoft.com/office/powerpoint/2010/main" val="245648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1</a:t>
            </a:fld>
            <a:endParaRPr lang="fr-BE"/>
          </a:p>
        </p:txBody>
      </p:sp>
    </p:spTree>
    <p:extLst>
      <p:ext uri="{BB962C8B-B14F-4D97-AF65-F5344CB8AC3E}">
        <p14:creationId xmlns:p14="http://schemas.microsoft.com/office/powerpoint/2010/main" val="384776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Assurer</a:t>
            </a:r>
            <a:r>
              <a:rPr lang="fr-FR" baseline="0" dirty="0" smtClean="0"/>
              <a:t> l’utilité de l’exercice d’évaluation : faire en sorte que l’évaluation serve à ses utilisateurs présumés. </a:t>
            </a:r>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5</a:t>
            </a:fld>
            <a:endParaRPr lang="fr-BE"/>
          </a:p>
        </p:txBody>
      </p:sp>
    </p:spTree>
    <p:extLst>
      <p:ext uri="{BB962C8B-B14F-4D97-AF65-F5344CB8AC3E}">
        <p14:creationId xmlns:p14="http://schemas.microsoft.com/office/powerpoint/2010/main" val="252466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Pour parler d’évaluation participative il faut que les parties prenantes soient intégrées au processus évaluatif dès la première phase qui porte sur la formulation des questions évaluatives. </a:t>
            </a:r>
          </a:p>
          <a:p>
            <a:r>
              <a:rPr lang="fr-BE" sz="1200" kern="1200" dirty="0" smtClean="0">
                <a:solidFill>
                  <a:schemeClr val="tx1"/>
                </a:solidFill>
                <a:effectLst/>
                <a:latin typeface="+mn-lt"/>
                <a:ea typeface="+mn-ea"/>
                <a:cs typeface="+mn-cs"/>
              </a:rPr>
              <a:t>La participation peut avoir lieu lors de la collecte des données.</a:t>
            </a:r>
          </a:p>
          <a:p>
            <a:r>
              <a:rPr lang="fr-BE" sz="1200" kern="1200" dirty="0" smtClean="0">
                <a:solidFill>
                  <a:schemeClr val="tx1"/>
                </a:solidFill>
                <a:effectLst/>
                <a:latin typeface="+mn-lt"/>
                <a:ea typeface="+mn-ea"/>
                <a:cs typeface="+mn-cs"/>
              </a:rPr>
              <a:t>Les résultats de l’évaluation peuvent encore être présentés pour demande de validation : la participation intervient alors au moment de la validation et de la valorisation des résultats. </a:t>
            </a:r>
          </a:p>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7</a:t>
            </a:fld>
            <a:endParaRPr lang="fr-BE"/>
          </a:p>
        </p:txBody>
      </p:sp>
    </p:spTree>
    <p:extLst>
      <p:ext uri="{BB962C8B-B14F-4D97-AF65-F5344CB8AC3E}">
        <p14:creationId xmlns:p14="http://schemas.microsoft.com/office/powerpoint/2010/main" val="34819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Choix</a:t>
            </a:r>
            <a:r>
              <a:rPr lang="fr-BE" sz="1200" kern="1200" baseline="0" dirty="0" smtClean="0">
                <a:solidFill>
                  <a:schemeClr val="tx1"/>
                </a:solidFill>
                <a:effectLst/>
                <a:latin typeface="+mn-lt"/>
                <a:ea typeface="+mn-ea"/>
                <a:cs typeface="+mn-cs"/>
              </a:rPr>
              <a:t> des parties prenantes constituant l’instance évaluative : f</a:t>
            </a:r>
            <a:r>
              <a:rPr lang="fr-BE" sz="1200" kern="1200" dirty="0" smtClean="0">
                <a:solidFill>
                  <a:schemeClr val="tx1"/>
                </a:solidFill>
                <a:effectLst/>
                <a:latin typeface="+mn-lt"/>
                <a:ea typeface="+mn-ea"/>
                <a:cs typeface="+mn-cs"/>
              </a:rPr>
              <a:t>onction des décisions à prendre et de l’utilité de l’évaluation. On peut intégrer des acteurs régionaux comme partie prenante, mais aussi un représentant de la CRAT si l’objectif de l’évaluation est d’orienter l’avis qui sera donné au moment du renouvellement de l’ODR, ou encore un représentant des communes voisines si l’enjeu est de développer le projet à une échelle </a:t>
            </a:r>
            <a:r>
              <a:rPr lang="fr-BE" sz="1200" kern="1200" dirty="0" err="1" smtClean="0">
                <a:solidFill>
                  <a:schemeClr val="tx1"/>
                </a:solidFill>
                <a:effectLst/>
                <a:latin typeface="+mn-lt"/>
                <a:ea typeface="+mn-ea"/>
                <a:cs typeface="+mn-cs"/>
              </a:rPr>
              <a:t>supracommunale</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Il est important de savoir si l’évaluation porte sur un niveau local ou régional : en ce sens, veut-on connaitre les résultats du PCDR de la commune X ou les résultats et impacts des PCDR d’un point de vue régional. S’il s’agit de mener une évaluation au niveau régional, il y a lieu d’utiliser des indicateurs régionaux. Ceux-ci pourraient être imaginés à partir d’un collectif de 100 communes ayant déjà mené une ODR. La participation se fait donc à un niveau régional. </a:t>
            </a:r>
          </a:p>
          <a:p>
            <a:pPr lvl="1"/>
            <a:endParaRPr lang="fr-BE" sz="1700" dirty="0" smtClean="0"/>
          </a:p>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8</a:t>
            </a:fld>
            <a:endParaRPr lang="fr-BE"/>
          </a:p>
        </p:txBody>
      </p:sp>
    </p:spTree>
    <p:extLst>
      <p:ext uri="{BB962C8B-B14F-4D97-AF65-F5344CB8AC3E}">
        <p14:creationId xmlns:p14="http://schemas.microsoft.com/office/powerpoint/2010/main" val="211219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G1 : mesure, G2 : écarts entre le résultats atteints</a:t>
            </a:r>
            <a:r>
              <a:rPr lang="fr-BE" baseline="0" dirty="0" smtClean="0"/>
              <a:t> et la cible, G3 : reconnaissance de la valeur subjective de l’évaluation </a:t>
            </a:r>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9</a:t>
            </a:fld>
            <a:endParaRPr lang="fr-BE"/>
          </a:p>
        </p:txBody>
      </p:sp>
    </p:spTree>
    <p:extLst>
      <p:ext uri="{BB962C8B-B14F-4D97-AF65-F5344CB8AC3E}">
        <p14:creationId xmlns:p14="http://schemas.microsoft.com/office/powerpoint/2010/main" val="4120268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Fonction des décisions à prendre et de l’utilité de l’évaluation. On peut intégrer des acteurs régionaux comme partie prenante, mais aussi un représentant de la CRAT si l’objectif de l’évaluation est d’orienter l’avis qui sera donné au moment du renouvellement de l’ODR, ou encore un représentant des communes voisines si l’enjeu est de développer le projet à une échelle </a:t>
            </a:r>
            <a:r>
              <a:rPr lang="fr-BE" sz="1200" kern="1200" dirty="0" err="1" smtClean="0">
                <a:solidFill>
                  <a:schemeClr val="tx1"/>
                </a:solidFill>
                <a:effectLst/>
                <a:latin typeface="+mn-lt"/>
                <a:ea typeface="+mn-ea"/>
                <a:cs typeface="+mn-cs"/>
              </a:rPr>
              <a:t>supracommunale</a:t>
            </a:r>
            <a:r>
              <a:rPr lang="fr-BE" sz="1200" kern="1200" dirty="0" smtClean="0">
                <a:solidFill>
                  <a:schemeClr val="tx1"/>
                </a:solidFill>
                <a:effectLst/>
                <a:latin typeface="+mn-lt"/>
                <a:ea typeface="+mn-ea"/>
                <a:cs typeface="+mn-cs"/>
              </a:rPr>
              <a:t>. </a:t>
            </a:r>
          </a:p>
          <a:p>
            <a:r>
              <a:rPr lang="fr-BE" sz="1200" kern="1200" dirty="0" smtClean="0">
                <a:solidFill>
                  <a:schemeClr val="tx1"/>
                </a:solidFill>
                <a:effectLst/>
                <a:latin typeface="+mn-lt"/>
                <a:ea typeface="+mn-ea"/>
                <a:cs typeface="+mn-cs"/>
              </a:rPr>
              <a:t>Il est important de savoir si l’évaluation porte sur un niveau local ou régional : en ce sens, veut-on connaitre les résultats du PCDR de la commune X ou les résultats et impacts des PCDR d’un point de vue régional. S’il s’agit de mener une évaluation au niveau régional, il y a lieu d’utiliser des indicateurs régionaux. Ceux-ci pourraient être imaginés à partir d’un collectif de 100 communes ayant déjà mené une ODR. La participation se fait donc à un niveau régional. </a:t>
            </a:r>
          </a:p>
          <a:p>
            <a:endParaRPr lang="fr-BE" sz="1200" kern="1200" dirty="0" smtClean="0">
              <a:solidFill>
                <a:schemeClr val="tx1"/>
              </a:solidFill>
              <a:effectLst/>
              <a:latin typeface="+mn-lt"/>
              <a:ea typeface="+mn-ea"/>
              <a:cs typeface="+mn-cs"/>
            </a:endParaRPr>
          </a:p>
          <a:p>
            <a:r>
              <a:rPr lang="fr-BE" sz="1200" kern="1200" dirty="0" smtClean="0">
                <a:solidFill>
                  <a:schemeClr val="tx1"/>
                </a:solidFill>
                <a:effectLst/>
                <a:latin typeface="+mn-lt"/>
                <a:ea typeface="+mn-ea"/>
                <a:cs typeface="+mn-cs"/>
              </a:rPr>
              <a:t>Qui demande l’évaluation des PCDR ? </a:t>
            </a:r>
          </a:p>
          <a:p>
            <a:r>
              <a:rPr lang="fr-BE" sz="1200" kern="1200" dirty="0" smtClean="0">
                <a:solidFill>
                  <a:schemeClr val="tx1"/>
                </a:solidFill>
                <a:effectLst/>
                <a:latin typeface="+mn-lt"/>
                <a:ea typeface="+mn-ea"/>
                <a:cs typeface="+mn-cs"/>
              </a:rPr>
              <a:t>A fortiori, ce sont les bailleurs de fonds et les gestionnaires administratifs s’y rattachant. </a:t>
            </a:r>
          </a:p>
          <a:p>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10</a:t>
            </a:fld>
            <a:endParaRPr lang="fr-BE"/>
          </a:p>
        </p:txBody>
      </p:sp>
    </p:spTree>
    <p:extLst>
      <p:ext uri="{BB962C8B-B14F-4D97-AF65-F5344CB8AC3E}">
        <p14:creationId xmlns:p14="http://schemas.microsoft.com/office/powerpoint/2010/main" val="385356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i="1" kern="1200" dirty="0" smtClean="0">
                <a:solidFill>
                  <a:schemeClr val="tx1"/>
                </a:solidFill>
                <a:effectLst/>
                <a:latin typeface="+mn-lt"/>
                <a:ea typeface="+mn-ea"/>
                <a:cs typeface="+mn-cs"/>
              </a:rPr>
              <a:t>Le danger de l’évaluation systématique</a:t>
            </a:r>
            <a:r>
              <a:rPr lang="fr-BE" sz="1200" kern="1200" dirty="0" smtClean="0">
                <a:solidFill>
                  <a:schemeClr val="tx1"/>
                </a:solidFill>
                <a:effectLst/>
                <a:latin typeface="+mn-lt"/>
                <a:ea typeface="+mn-ea"/>
                <a:cs typeface="+mn-cs"/>
              </a:rPr>
              <a:t> consiste, dans l’exemple précédent, </a:t>
            </a:r>
            <a:r>
              <a:rPr lang="fr-BE" sz="1200" i="1" kern="1200" dirty="0" smtClean="0">
                <a:solidFill>
                  <a:schemeClr val="tx1"/>
                </a:solidFill>
                <a:effectLst/>
                <a:latin typeface="+mn-lt"/>
                <a:ea typeface="+mn-ea"/>
                <a:cs typeface="+mn-cs"/>
              </a:rPr>
              <a:t>à ne raisonner plus qu’en fonction des objectifs et des résultats de l’action</a:t>
            </a:r>
            <a:r>
              <a:rPr lang="fr-BE" sz="1200" kern="1200" dirty="0" smtClean="0">
                <a:solidFill>
                  <a:schemeClr val="tx1"/>
                </a:solidFill>
                <a:effectLst/>
                <a:latin typeface="+mn-lt"/>
                <a:ea typeface="+mn-ea"/>
                <a:cs typeface="+mn-cs"/>
              </a:rPr>
              <a:t>. A mettre trop de finesse et de rigueur dans les attendus, en termes d’indicateurs mesurables, on finit par biaiser l’expérience et ne sélectionner à l’admission dans le </a:t>
            </a:r>
            <a:r>
              <a:rPr lang="fr-BE" sz="1200" kern="1200" dirty="0" err="1" smtClean="0">
                <a:solidFill>
                  <a:schemeClr val="tx1"/>
                </a:solidFill>
                <a:effectLst/>
                <a:latin typeface="+mn-lt"/>
                <a:ea typeface="+mn-ea"/>
                <a:cs typeface="+mn-cs"/>
              </a:rPr>
              <a:t>process</a:t>
            </a:r>
            <a:r>
              <a:rPr lang="fr-BE" sz="1200" kern="1200" dirty="0" smtClean="0">
                <a:solidFill>
                  <a:schemeClr val="tx1"/>
                </a:solidFill>
                <a:effectLst/>
                <a:latin typeface="+mn-lt"/>
                <a:ea typeface="+mn-ea"/>
                <a:cs typeface="+mn-cs"/>
              </a:rPr>
              <a:t>, que des candidats susceptibles de s’en sortir.</a:t>
            </a:r>
          </a:p>
          <a:p>
            <a:r>
              <a:rPr lang="fr-BE" sz="1200" kern="1200" dirty="0" smtClean="0">
                <a:solidFill>
                  <a:schemeClr val="tx1"/>
                </a:solidFill>
                <a:effectLst/>
                <a:latin typeface="+mn-lt"/>
                <a:ea typeface="+mn-ea"/>
                <a:cs typeface="+mn-cs"/>
              </a:rPr>
              <a:t>Le </a:t>
            </a:r>
            <a:r>
              <a:rPr lang="fr-BE" sz="1200" i="1" u="sng" kern="1200" dirty="0" smtClean="0">
                <a:solidFill>
                  <a:schemeClr val="tx1"/>
                </a:solidFill>
                <a:effectLst/>
                <a:latin typeface="+mn-lt"/>
                <a:ea typeface="+mn-ea"/>
                <a:cs typeface="+mn-cs"/>
              </a:rPr>
              <a:t>principe de solidarité</a:t>
            </a:r>
            <a:r>
              <a:rPr lang="fr-BE" sz="1200" kern="1200" dirty="0" smtClean="0">
                <a:solidFill>
                  <a:schemeClr val="tx1"/>
                </a:solidFill>
                <a:effectLst/>
                <a:latin typeface="+mn-lt"/>
                <a:ea typeface="+mn-ea"/>
                <a:cs typeface="+mn-cs"/>
              </a:rPr>
              <a:t> est de plus en plus érodé par l’évaluation systématique des politiques publiques.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Évaluation formative</a:t>
            </a:r>
            <a:r>
              <a:rPr lang="fr-FR" sz="1200" kern="1200" baseline="0" dirty="0" smtClean="0">
                <a:solidFill>
                  <a:schemeClr val="tx1"/>
                </a:solidFill>
                <a:effectLst/>
                <a:latin typeface="+mn-lt"/>
                <a:ea typeface="+mn-ea"/>
                <a:cs typeface="+mn-cs"/>
              </a:rPr>
              <a:t> (continue et corrective) &gt;&lt; évaluation sommative</a:t>
            </a:r>
            <a:endParaRPr lang="fr-BE" sz="1200" kern="1200" dirty="0" smtClean="0">
              <a:solidFill>
                <a:schemeClr val="tx1"/>
              </a:solidFill>
              <a:effectLst/>
              <a:latin typeface="+mn-lt"/>
              <a:ea typeface="+mn-ea"/>
              <a:cs typeface="+mn-cs"/>
            </a:endParaRPr>
          </a:p>
          <a:p>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11</a:t>
            </a:fld>
            <a:endParaRPr lang="fr-BE"/>
          </a:p>
        </p:txBody>
      </p:sp>
    </p:spTree>
    <p:extLst>
      <p:ext uri="{BB962C8B-B14F-4D97-AF65-F5344CB8AC3E}">
        <p14:creationId xmlns:p14="http://schemas.microsoft.com/office/powerpoint/2010/main" val="197908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C6B5D585-CD71-4EBE-9695-CF210FF4D705}" type="slidenum">
              <a:rPr lang="fr-BE" smtClean="0"/>
              <a:t>12</a:t>
            </a:fld>
            <a:endParaRPr lang="fr-BE"/>
          </a:p>
        </p:txBody>
      </p:sp>
    </p:spTree>
    <p:extLst>
      <p:ext uri="{BB962C8B-B14F-4D97-AF65-F5344CB8AC3E}">
        <p14:creationId xmlns:p14="http://schemas.microsoft.com/office/powerpoint/2010/main" val="224772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78C24FB-1266-4EB9-9D36-31E028B87813}" type="datetimeFigureOut">
              <a:rPr lang="fr-BE" smtClean="0"/>
              <a:t>04-04-19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8884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8C24FB-1266-4EB9-9D36-31E028B87813}" type="datetimeFigureOut">
              <a:rPr lang="fr-BE" smtClean="0"/>
              <a:t>04-04-19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09738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8C24FB-1266-4EB9-9D36-31E028B87813}" type="datetimeFigureOut">
              <a:rPr lang="fr-BE" smtClean="0"/>
              <a:t>04-04-19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364341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78C24FB-1266-4EB9-9D36-31E028B87813}" type="datetimeFigureOut">
              <a:rPr lang="fr-BE" smtClean="0"/>
              <a:t>04-04-19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49603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78C24FB-1266-4EB9-9D36-31E028B87813}" type="datetimeFigureOut">
              <a:rPr lang="fr-BE" smtClean="0"/>
              <a:t>04-04-19</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21400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78C24FB-1266-4EB9-9D36-31E028B87813}" type="datetimeFigureOut">
              <a:rPr lang="fr-BE" smtClean="0"/>
              <a:t>04-04-19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0767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78C24FB-1266-4EB9-9D36-31E028B87813}" type="datetimeFigureOut">
              <a:rPr lang="fr-BE" smtClean="0"/>
              <a:t>04-04-19</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353565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78C24FB-1266-4EB9-9D36-31E028B87813}" type="datetimeFigureOut">
              <a:rPr lang="fr-BE" smtClean="0"/>
              <a:t>04-04-19</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412544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C24FB-1266-4EB9-9D36-31E028B87813}" type="datetimeFigureOut">
              <a:rPr lang="fr-BE" smtClean="0"/>
              <a:t>04-04-19</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386037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78C24FB-1266-4EB9-9D36-31E028B87813}" type="datetimeFigureOut">
              <a:rPr lang="fr-BE" smtClean="0"/>
              <a:t>04-04-19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350649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78C24FB-1266-4EB9-9D36-31E028B87813}" type="datetimeFigureOut">
              <a:rPr lang="fr-BE" smtClean="0"/>
              <a:t>04-04-19</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917726E-CB9C-4FDB-B85E-A382E2C5F4D0}" type="slidenum">
              <a:rPr lang="fr-BE" smtClean="0"/>
              <a:t>‹N°›</a:t>
            </a:fld>
            <a:endParaRPr lang="fr-BE"/>
          </a:p>
        </p:txBody>
      </p:sp>
    </p:spTree>
    <p:extLst>
      <p:ext uri="{BB962C8B-B14F-4D97-AF65-F5344CB8AC3E}">
        <p14:creationId xmlns:p14="http://schemas.microsoft.com/office/powerpoint/2010/main" val="260310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C24FB-1266-4EB9-9D36-31E028B87813}" type="datetimeFigureOut">
              <a:rPr lang="fr-BE" smtClean="0"/>
              <a:t>04-04-19</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726E-CB9C-4FDB-B85E-A382E2C5F4D0}" type="slidenum">
              <a:rPr lang="fr-BE" smtClean="0"/>
              <a:t>‹N°›</a:t>
            </a:fld>
            <a:endParaRPr lang="fr-BE"/>
          </a:p>
        </p:txBody>
      </p:sp>
    </p:spTree>
    <p:extLst>
      <p:ext uri="{BB962C8B-B14F-4D97-AF65-F5344CB8AC3E}">
        <p14:creationId xmlns:p14="http://schemas.microsoft.com/office/powerpoint/2010/main" val="3994754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Evaluation des PCDR	</a:t>
            </a:r>
            <a:endParaRPr lang="fr-BE" dirty="0"/>
          </a:p>
        </p:txBody>
      </p:sp>
      <p:sp>
        <p:nvSpPr>
          <p:cNvPr id="3" name="Sous-titre 2"/>
          <p:cNvSpPr>
            <a:spLocks noGrp="1"/>
          </p:cNvSpPr>
          <p:nvPr>
            <p:ph type="subTitle" idx="1"/>
          </p:nvPr>
        </p:nvSpPr>
        <p:spPr>
          <a:xfrm>
            <a:off x="1524000" y="3602038"/>
            <a:ext cx="9144000" cy="2026866"/>
          </a:xfrm>
        </p:spPr>
        <p:txBody>
          <a:bodyPr>
            <a:normAutofit lnSpcReduction="10000"/>
          </a:bodyPr>
          <a:lstStyle/>
          <a:p>
            <a:r>
              <a:rPr lang="fr-BE" dirty="0" smtClean="0"/>
              <a:t>Participation dans la phase évaluative ? </a:t>
            </a:r>
          </a:p>
          <a:p>
            <a:r>
              <a:rPr lang="fr-BE" dirty="0" smtClean="0"/>
              <a:t>Compatibilité avec les finalités de l’évaluation (des évaluations) ?</a:t>
            </a:r>
          </a:p>
          <a:p>
            <a:endParaRPr lang="fr-FR" dirty="0"/>
          </a:p>
          <a:p>
            <a:r>
              <a:rPr lang="fr-FR" sz="1900" dirty="0" smtClean="0"/>
              <a:t>Groupe de réflexion </a:t>
            </a:r>
            <a:endParaRPr lang="fr-FR" sz="1900" dirty="0" smtClean="0"/>
          </a:p>
          <a:p>
            <a:r>
              <a:rPr lang="fr-FR" sz="1900" dirty="0" smtClean="0"/>
              <a:t>Libramont, 04 avril 2019</a:t>
            </a:r>
            <a:endParaRPr lang="fr-BE" sz="19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440" y="97198"/>
            <a:ext cx="4795520" cy="2050329"/>
          </a:xfrm>
          <a:prstGeom prst="rect">
            <a:avLst/>
          </a:prstGeom>
        </p:spPr>
      </p:pic>
    </p:spTree>
    <p:extLst>
      <p:ext uri="{BB962C8B-B14F-4D97-AF65-F5344CB8AC3E}">
        <p14:creationId xmlns:p14="http://schemas.microsoft.com/office/powerpoint/2010/main" val="20856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startAt="3"/>
            </a:pPr>
            <a:r>
              <a:rPr lang="fr-BE" dirty="0" smtClean="0"/>
              <a:t>Compatibilité &amp; Finalité attendue?</a:t>
            </a:r>
            <a:endParaRPr lang="fr-BE" dirty="0"/>
          </a:p>
        </p:txBody>
      </p:sp>
      <p:sp>
        <p:nvSpPr>
          <p:cNvPr id="3" name="Espace réservé du contenu 2"/>
          <p:cNvSpPr>
            <a:spLocks noGrp="1"/>
          </p:cNvSpPr>
          <p:nvPr>
            <p:ph idx="1"/>
          </p:nvPr>
        </p:nvSpPr>
        <p:spPr>
          <a:xfrm>
            <a:off x="838200" y="1690688"/>
            <a:ext cx="10795000" cy="4956151"/>
          </a:xfrm>
        </p:spPr>
        <p:txBody>
          <a:bodyPr>
            <a:normAutofit/>
          </a:bodyPr>
          <a:lstStyle/>
          <a:p>
            <a:pPr marL="514350" indent="-514350">
              <a:buFont typeface="+mj-lt"/>
              <a:buAutoNum type="arabicPeriod"/>
            </a:pPr>
            <a:r>
              <a:rPr lang="fr-BE" dirty="0" smtClean="0">
                <a:solidFill>
                  <a:schemeClr val="accent1"/>
                </a:solidFill>
              </a:rPr>
              <a:t>S’agit-il d’une évaluation?</a:t>
            </a:r>
          </a:p>
          <a:p>
            <a:pPr marL="1439863" lvl="1" indent="-187325"/>
            <a:r>
              <a:rPr lang="fr-BE" dirty="0"/>
              <a:t>Évaluation vise le changement : amélioration, modification, arrêt, </a:t>
            </a:r>
            <a:r>
              <a:rPr lang="fr-BE" dirty="0" smtClean="0"/>
              <a:t>multiplication (« </a:t>
            </a:r>
            <a:r>
              <a:rPr lang="fr-BE" i="1" dirty="0" smtClean="0"/>
              <a:t>évaluer pour évoluer </a:t>
            </a:r>
            <a:r>
              <a:rPr lang="fr-BE" dirty="0" smtClean="0"/>
              <a:t>»)</a:t>
            </a:r>
            <a:endParaRPr lang="fr-BE" dirty="0"/>
          </a:p>
          <a:p>
            <a:pPr marL="1252538" lvl="1" indent="0">
              <a:buNone/>
            </a:pPr>
            <a:r>
              <a:rPr lang="fr-BE" dirty="0" smtClean="0"/>
              <a:t>	≠ </a:t>
            </a:r>
            <a:r>
              <a:rPr lang="fr-BE" dirty="0"/>
              <a:t>contrôle (vérifie la légalité et la régularité de la mise en œuvre de </a:t>
            </a:r>
            <a:r>
              <a:rPr lang="fr-BE" dirty="0" smtClean="0"/>
              <a:t>	ressources</a:t>
            </a:r>
            <a:r>
              <a:rPr lang="fr-BE" dirty="0"/>
              <a:t>)</a:t>
            </a:r>
          </a:p>
          <a:p>
            <a:pPr marL="1252538" lvl="1" indent="0">
              <a:buNone/>
            </a:pPr>
            <a:r>
              <a:rPr lang="fr-BE" dirty="0" smtClean="0"/>
              <a:t>	≠ </a:t>
            </a:r>
            <a:r>
              <a:rPr lang="fr-BE" dirty="0"/>
              <a:t>suivi (vérifie la bonne gestion des interventions et produit une </a:t>
            </a:r>
            <a:r>
              <a:rPr lang="fr-BE" dirty="0" smtClean="0"/>
              <a:t>	analyse </a:t>
            </a:r>
            <a:r>
              <a:rPr lang="fr-BE" dirty="0"/>
              <a:t>régulière sur l’état d’avancement des réalisations)</a:t>
            </a:r>
          </a:p>
          <a:p>
            <a:pPr marL="514350" lvl="1" indent="-514350">
              <a:lnSpc>
                <a:spcPct val="100000"/>
              </a:lnSpc>
              <a:spcBef>
                <a:spcPts val="1000"/>
              </a:spcBef>
              <a:buFont typeface="+mj-lt"/>
              <a:buAutoNum type="arabicPeriod" startAt="2"/>
            </a:pPr>
            <a:r>
              <a:rPr lang="fr-BE" sz="2800" dirty="0">
                <a:solidFill>
                  <a:schemeClr val="accent1"/>
                </a:solidFill>
              </a:rPr>
              <a:t>Pouvoir décisionnel : quel est-il? Peut-il être à géométrie variable</a:t>
            </a:r>
            <a:r>
              <a:rPr lang="fr-BE" sz="2800" dirty="0" smtClean="0">
                <a:solidFill>
                  <a:schemeClr val="accent1"/>
                </a:solidFill>
              </a:rPr>
              <a:t>?</a:t>
            </a:r>
          </a:p>
          <a:p>
            <a:pPr marL="514350" lvl="1" indent="-514350">
              <a:lnSpc>
                <a:spcPct val="100000"/>
              </a:lnSpc>
              <a:spcBef>
                <a:spcPts val="1000"/>
              </a:spcBef>
              <a:buFont typeface="+mj-lt"/>
              <a:buAutoNum type="arabicPeriod" startAt="2"/>
            </a:pPr>
            <a:r>
              <a:rPr lang="fr-BE" sz="2800" dirty="0">
                <a:solidFill>
                  <a:schemeClr val="accent1"/>
                </a:solidFill>
              </a:rPr>
              <a:t>Participation des commanditaires à l’instance d’évaluation? </a:t>
            </a:r>
          </a:p>
          <a:p>
            <a:pPr marL="1439863" lvl="1" indent="-187325"/>
            <a:r>
              <a:rPr lang="fr-BE" dirty="0" smtClean="0"/>
              <a:t>Les </a:t>
            </a:r>
            <a:r>
              <a:rPr lang="fr-BE" dirty="0"/>
              <a:t>parties prenantes précisent l’objet d’évaluation et les questions évaluatives </a:t>
            </a:r>
          </a:p>
          <a:p>
            <a:pPr marL="1439863" lvl="1" indent="-187325"/>
            <a:r>
              <a:rPr lang="fr-BE" dirty="0"/>
              <a:t>Les parties prenantes = f (niveau de décisions à prendre)</a:t>
            </a:r>
          </a:p>
          <a:p>
            <a:pPr marL="514350" indent="-514350">
              <a:lnSpc>
                <a:spcPct val="100000"/>
              </a:lnSpc>
              <a:buFont typeface="+mj-lt"/>
              <a:buAutoNum type="arabicPeriod"/>
            </a:pPr>
            <a:endParaRPr lang="fr-BE" dirty="0" smtClean="0">
              <a:solidFill>
                <a:schemeClr val="accent1"/>
              </a:solidFill>
            </a:endParaRPr>
          </a:p>
          <a:p>
            <a:pPr lvl="1"/>
            <a:endParaRPr lang="fr-BE" dirty="0" smtClean="0"/>
          </a:p>
          <a:p>
            <a:pPr lvl="1"/>
            <a:endParaRPr lang="fr-BE" dirty="0" smtClean="0"/>
          </a:p>
          <a:p>
            <a:pPr marL="514350" indent="-514350">
              <a:buFont typeface="+mj-lt"/>
              <a:buAutoNum type="arabicPeriod"/>
            </a:pPr>
            <a:endParaRPr lang="fr-BE" dirty="0" smtClean="0"/>
          </a:p>
        </p:txBody>
      </p:sp>
    </p:spTree>
    <p:extLst>
      <p:ext uri="{BB962C8B-B14F-4D97-AF65-F5344CB8AC3E}">
        <p14:creationId xmlns:p14="http://schemas.microsoft.com/office/powerpoint/2010/main" val="38347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rotWithShape="1">
          <a:blip r:embed="rId3">
            <a:extLst>
              <a:ext uri="{28A0092B-C50C-407E-A947-70E740481C1C}">
                <a14:useLocalDpi xmlns:a14="http://schemas.microsoft.com/office/drawing/2010/main" val="0"/>
              </a:ext>
            </a:extLst>
          </a:blip>
          <a:srcRect l="29215" t="27953" r="32583" b="11075"/>
          <a:stretch/>
        </p:blipFill>
        <p:spPr bwMode="auto">
          <a:xfrm>
            <a:off x="6813750" y="1980418"/>
            <a:ext cx="5343218" cy="397301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813750" y="5992360"/>
            <a:ext cx="5437542"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000"/>
              </a:spcAft>
            </a:pPr>
            <a:r>
              <a:rPr lang="fr-BE" sz="1400" i="1" dirty="0" smtClean="0">
                <a:solidFill>
                  <a:srgbClr val="44546A"/>
                </a:solidFill>
                <a:latin typeface="Calibri Light" panose="020F0302020204030204" pitchFamily="34" charset="0"/>
                <a:ea typeface="Calibri" panose="020F0502020204030204" pitchFamily="34" charset="0"/>
                <a:cs typeface="Times New Roman" panose="02020603050405020304" pitchFamily="18" charset="0"/>
              </a:rPr>
              <a:t>Modèle </a:t>
            </a:r>
            <a:r>
              <a:rPr lang="fr-BE" sz="1400" i="1" dirty="0">
                <a:solidFill>
                  <a:srgbClr val="44546A"/>
                </a:solidFill>
                <a:latin typeface="Calibri Light" panose="020F0302020204030204" pitchFamily="34" charset="0"/>
                <a:ea typeface="Calibri" panose="020F0502020204030204" pitchFamily="34" charset="0"/>
                <a:cs typeface="Times New Roman" panose="02020603050405020304" pitchFamily="18" charset="0"/>
              </a:rPr>
              <a:t>de Diagramme logique d’impact (</a:t>
            </a:r>
            <a:r>
              <a:rPr lang="fr-BE" sz="1400" i="1" dirty="0" err="1">
                <a:solidFill>
                  <a:srgbClr val="44546A"/>
                </a:solidFill>
                <a:latin typeface="Calibri Light" panose="020F0302020204030204" pitchFamily="34" charset="0"/>
                <a:ea typeface="Calibri" panose="020F0502020204030204" pitchFamily="34" charset="0"/>
                <a:cs typeface="Times New Roman" panose="02020603050405020304" pitchFamily="18" charset="0"/>
              </a:rPr>
              <a:t>M.Basset</a:t>
            </a:r>
            <a:r>
              <a:rPr lang="fr-BE" sz="1400" i="1" dirty="0">
                <a:solidFill>
                  <a:srgbClr val="44546A"/>
                </a:solidFill>
                <a:latin typeface="Calibri Light" panose="020F0302020204030204" pitchFamily="34" charset="0"/>
                <a:ea typeface="Calibri" panose="020F0502020204030204" pitchFamily="34" charset="0"/>
                <a:cs typeface="Times New Roman" panose="02020603050405020304" pitchFamily="18" charset="0"/>
              </a:rPr>
              <a:t> et P. </a:t>
            </a:r>
            <a:r>
              <a:rPr lang="fr-BE" sz="1400" i="1" dirty="0" err="1">
                <a:solidFill>
                  <a:srgbClr val="44546A"/>
                </a:solidFill>
                <a:latin typeface="Calibri Light" panose="020F0302020204030204" pitchFamily="34" charset="0"/>
                <a:ea typeface="Calibri" panose="020F0502020204030204" pitchFamily="34" charset="0"/>
                <a:cs typeface="Times New Roman" panose="02020603050405020304" pitchFamily="18" charset="0"/>
              </a:rPr>
              <a:t>Szerb</a:t>
            </a:r>
            <a:r>
              <a:rPr lang="fr-BE" sz="1400" i="1" dirty="0">
                <a:solidFill>
                  <a:srgbClr val="44546A"/>
                </a:solidFill>
                <a:latin typeface="Calibri Light" panose="020F0302020204030204" pitchFamily="34" charset="0"/>
                <a:ea typeface="Calibri" panose="020F0502020204030204" pitchFamily="34" charset="0"/>
                <a:cs typeface="Times New Roman" panose="02020603050405020304" pitchFamily="18" charset="0"/>
              </a:rPr>
              <a:t>, 2010).</a:t>
            </a:r>
          </a:p>
        </p:txBody>
      </p:sp>
      <p:sp>
        <p:nvSpPr>
          <p:cNvPr id="2" name="Titre 1"/>
          <p:cNvSpPr>
            <a:spLocks noGrp="1"/>
          </p:cNvSpPr>
          <p:nvPr>
            <p:ph type="title"/>
          </p:nvPr>
        </p:nvSpPr>
        <p:spPr/>
        <p:txBody>
          <a:bodyPr/>
          <a:lstStyle/>
          <a:p>
            <a:pPr marL="742950" indent="-742950">
              <a:buFont typeface="+mj-lt"/>
              <a:buAutoNum type="arabicPeriod" startAt="3"/>
            </a:pPr>
            <a:r>
              <a:rPr lang="fr-BE" dirty="0" smtClean="0"/>
              <a:t>Compatibilité &amp; Finalité attendue?</a:t>
            </a:r>
            <a:endParaRPr lang="fr-BE" dirty="0"/>
          </a:p>
        </p:txBody>
      </p:sp>
      <p:sp>
        <p:nvSpPr>
          <p:cNvPr id="3" name="Espace réservé du contenu 2"/>
          <p:cNvSpPr>
            <a:spLocks noGrp="1"/>
          </p:cNvSpPr>
          <p:nvPr>
            <p:ph idx="1"/>
          </p:nvPr>
        </p:nvSpPr>
        <p:spPr>
          <a:xfrm>
            <a:off x="838200" y="1690688"/>
            <a:ext cx="10795000" cy="4956151"/>
          </a:xfrm>
        </p:spPr>
        <p:txBody>
          <a:bodyPr>
            <a:normAutofit/>
          </a:bodyPr>
          <a:lstStyle/>
          <a:p>
            <a:pPr marL="514350" indent="-514350">
              <a:buFont typeface="+mj-lt"/>
              <a:buAutoNum type="arabicPeriod" startAt="4"/>
            </a:pPr>
            <a:r>
              <a:rPr lang="fr-BE" dirty="0" smtClean="0">
                <a:solidFill>
                  <a:schemeClr val="accent1"/>
                </a:solidFill>
              </a:rPr>
              <a:t>Quelles sont les questions auxquelles l’administration souhaite avoir des réponses? </a:t>
            </a:r>
          </a:p>
          <a:p>
            <a:pPr marL="893763" lvl="1" indent="-263525"/>
            <a:r>
              <a:rPr lang="fr-FR" dirty="0"/>
              <a:t>Réalisations, résultats, impacts</a:t>
            </a:r>
            <a:r>
              <a:rPr lang="fr-FR" dirty="0" smtClean="0"/>
              <a:t>?</a:t>
            </a:r>
          </a:p>
          <a:p>
            <a:pPr marL="893763" lvl="1" indent="-263525"/>
            <a:r>
              <a:rPr lang="fr-FR" dirty="0" smtClean="0"/>
              <a:t>Évaluation comme outil d’amélioration</a:t>
            </a:r>
          </a:p>
          <a:p>
            <a:pPr marL="630238" lvl="1" indent="0">
              <a:buNone/>
            </a:pPr>
            <a:r>
              <a:rPr lang="fr-FR" dirty="0" smtClean="0"/>
              <a:t>≠ quantification de résultats </a:t>
            </a:r>
            <a:endParaRPr lang="fr-FR" dirty="0"/>
          </a:p>
          <a:p>
            <a:pPr marL="893763" lvl="1" indent="-263525"/>
            <a:r>
              <a:rPr lang="fr-FR" dirty="0"/>
              <a:t>Principe de solidarité…</a:t>
            </a:r>
          </a:p>
          <a:p>
            <a:pPr marL="893763" lvl="1" indent="-263525"/>
            <a:endParaRPr lang="fr-FR" dirty="0" smtClean="0"/>
          </a:p>
          <a:p>
            <a:pPr marL="893763" lvl="1" indent="-263525"/>
            <a:r>
              <a:rPr lang="fr-FR" dirty="0" smtClean="0"/>
              <a:t>Projets  : tous, conventionnés ou non DR ?</a:t>
            </a:r>
          </a:p>
          <a:p>
            <a:pPr marL="893763" lvl="1" indent="-263525"/>
            <a:r>
              <a:rPr lang="fr-FR" dirty="0" smtClean="0"/>
              <a:t>Période </a:t>
            </a:r>
            <a:r>
              <a:rPr lang="fr-FR" dirty="0"/>
              <a:t>d’évaluation?</a:t>
            </a:r>
          </a:p>
          <a:p>
            <a:pPr marL="893763" lvl="1" indent="-263525"/>
            <a:endParaRPr lang="fr-BE" dirty="0"/>
          </a:p>
          <a:p>
            <a:pPr marL="538163" lvl="1" indent="-538163">
              <a:buFont typeface="+mj-lt"/>
              <a:buAutoNum type="arabicPeriod" startAt="5"/>
            </a:pPr>
            <a:r>
              <a:rPr lang="fr-BE" sz="2800" dirty="0" smtClean="0">
                <a:solidFill>
                  <a:schemeClr val="accent1"/>
                </a:solidFill>
              </a:rPr>
              <a:t>Couplage avec A21 : efforts accrus?</a:t>
            </a:r>
          </a:p>
          <a:p>
            <a:pPr lvl="1"/>
            <a:endParaRPr lang="fr-BE" dirty="0" smtClean="0"/>
          </a:p>
          <a:p>
            <a:pPr lvl="1"/>
            <a:endParaRPr lang="fr-BE" dirty="0" smtClean="0"/>
          </a:p>
          <a:p>
            <a:pPr marL="514350" indent="-514350">
              <a:buFont typeface="+mj-lt"/>
              <a:buAutoNum type="arabicPeriod" startAt="4"/>
            </a:pPr>
            <a:endParaRPr lang="fr-BE" dirty="0" smtClean="0"/>
          </a:p>
        </p:txBody>
      </p:sp>
    </p:spTree>
    <p:extLst>
      <p:ext uri="{BB962C8B-B14F-4D97-AF65-F5344CB8AC3E}">
        <p14:creationId xmlns:p14="http://schemas.microsoft.com/office/powerpoint/2010/main" val="5188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du côté des communes : bref retour </a:t>
            </a:r>
            <a:endParaRPr lang="fr-BE" dirty="0"/>
          </a:p>
        </p:txBody>
      </p:sp>
      <p:sp>
        <p:nvSpPr>
          <p:cNvPr id="3" name="Espace réservé du contenu 2"/>
          <p:cNvSpPr>
            <a:spLocks noGrp="1"/>
          </p:cNvSpPr>
          <p:nvPr>
            <p:ph idx="1"/>
          </p:nvPr>
        </p:nvSpPr>
        <p:spPr>
          <a:xfrm>
            <a:off x="838200" y="1378584"/>
            <a:ext cx="10515600" cy="5479416"/>
          </a:xfrm>
        </p:spPr>
        <p:txBody>
          <a:bodyPr>
            <a:normAutofit fontScale="92500" lnSpcReduction="10000"/>
          </a:bodyPr>
          <a:lstStyle/>
          <a:p>
            <a:r>
              <a:rPr lang="fr-FR" dirty="0" smtClean="0"/>
              <a:t>La justification des projets en amont de leur mise en œuvre justifie la non-évaluation</a:t>
            </a:r>
          </a:p>
          <a:p>
            <a:endParaRPr lang="fr-FR" dirty="0" smtClean="0"/>
          </a:p>
          <a:p>
            <a:r>
              <a:rPr lang="fr-FR" dirty="0" smtClean="0"/>
              <a:t>Commune rurale ≠ résultats performants</a:t>
            </a:r>
          </a:p>
          <a:p>
            <a:endParaRPr lang="fr-FR" dirty="0" smtClean="0"/>
          </a:p>
          <a:p>
            <a:r>
              <a:rPr lang="fr-FR" dirty="0" smtClean="0"/>
              <a:t>Privilégier l’évaluation externe (échantillonnage) : mise en exergue des facteurs de réussite et d’échec + partage (on s’éloigne de l’auto-évaluation)</a:t>
            </a:r>
          </a:p>
          <a:p>
            <a:pPr marL="0" indent="0">
              <a:buNone/>
            </a:pPr>
            <a:endParaRPr lang="fr-FR" dirty="0"/>
          </a:p>
          <a:p>
            <a:r>
              <a:rPr lang="fr-FR" dirty="0" smtClean="0"/>
              <a:t>Évaluation participative comme outil d’amélioration … oui mais ressources mobilisées ?</a:t>
            </a:r>
          </a:p>
          <a:p>
            <a:pPr lvl="1"/>
            <a:r>
              <a:rPr lang="fr-FR" dirty="0" smtClean="0"/>
              <a:t>Accompagnement possible par le GAP WB et/ou l’APES-</a:t>
            </a:r>
            <a:r>
              <a:rPr lang="fr-FR" dirty="0" err="1" smtClean="0"/>
              <a:t>ULg</a:t>
            </a:r>
            <a:endParaRPr lang="fr-FR" dirty="0" smtClean="0"/>
          </a:p>
          <a:p>
            <a:pPr lvl="1"/>
            <a:r>
              <a:rPr lang="fr-FR" dirty="0" smtClean="0"/>
              <a:t>Communes pilotes</a:t>
            </a:r>
          </a:p>
          <a:p>
            <a:pPr lvl="1"/>
            <a:r>
              <a:rPr lang="fr-FR" dirty="0" smtClean="0"/>
              <a:t>Formation des organismes accompagnateurs subventionnés et guide</a:t>
            </a:r>
            <a:endParaRPr lang="fr-BE" dirty="0"/>
          </a:p>
        </p:txBody>
      </p:sp>
    </p:spTree>
    <p:extLst>
      <p:ext uri="{BB962C8B-B14F-4D97-AF65-F5344CB8AC3E}">
        <p14:creationId xmlns:p14="http://schemas.microsoft.com/office/powerpoint/2010/main" val="263235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0437" y="-10160"/>
            <a:ext cx="5221563" cy="6858000"/>
          </a:xfrm>
          <a:prstGeom prst="rect">
            <a:avLst/>
          </a:prstGeom>
        </p:spPr>
      </p:pic>
      <p:sp>
        <p:nvSpPr>
          <p:cNvPr id="2" name="Titre 1"/>
          <p:cNvSpPr>
            <a:spLocks noGrp="1"/>
          </p:cNvSpPr>
          <p:nvPr>
            <p:ph type="title"/>
          </p:nvPr>
        </p:nvSpPr>
        <p:spPr/>
        <p:txBody>
          <a:bodyPr/>
          <a:lstStyle/>
          <a:p>
            <a:r>
              <a:rPr lang="fr-BE" dirty="0" smtClean="0"/>
              <a:t>Plan </a:t>
            </a:r>
            <a:endParaRPr lang="fr-BE" dirty="0"/>
          </a:p>
        </p:txBody>
      </p:sp>
      <p:sp>
        <p:nvSpPr>
          <p:cNvPr id="6" name="Espace réservé du contenu 5"/>
          <p:cNvSpPr>
            <a:spLocks noGrp="1"/>
          </p:cNvSpPr>
          <p:nvPr>
            <p:ph idx="1"/>
          </p:nvPr>
        </p:nvSpPr>
        <p:spPr/>
        <p:txBody>
          <a:bodyPr/>
          <a:lstStyle/>
          <a:p>
            <a:pPr marL="514350" indent="-514350">
              <a:buFont typeface="+mj-lt"/>
              <a:buAutoNum type="arabicPeriod"/>
            </a:pPr>
            <a:r>
              <a:rPr lang="fr-BE" dirty="0" smtClean="0"/>
              <a:t>Genèse de la réflexion</a:t>
            </a:r>
          </a:p>
          <a:p>
            <a:pPr marL="514350" indent="-514350">
              <a:buFont typeface="+mj-lt"/>
              <a:buAutoNum type="arabicPeriod"/>
            </a:pPr>
            <a:endParaRPr lang="fr-BE" dirty="0" smtClean="0"/>
          </a:p>
          <a:p>
            <a:pPr marL="514350" indent="-514350">
              <a:buFont typeface="+mj-lt"/>
              <a:buAutoNum type="arabicPeriod"/>
            </a:pPr>
            <a:r>
              <a:rPr lang="fr-BE" dirty="0" smtClean="0"/>
              <a:t>De quoi parle t’on? </a:t>
            </a:r>
          </a:p>
          <a:p>
            <a:pPr marL="0" indent="0">
              <a:buNone/>
            </a:pPr>
            <a:r>
              <a:rPr lang="fr-BE" dirty="0" smtClean="0"/>
              <a:t>	Participation, évaluation participative, dispositifs participatifs</a:t>
            </a:r>
          </a:p>
          <a:p>
            <a:pPr marL="0" indent="0">
              <a:buNone/>
            </a:pPr>
            <a:endParaRPr lang="fr-BE" dirty="0" smtClean="0"/>
          </a:p>
          <a:p>
            <a:pPr marL="514350" indent="-514350">
              <a:buFont typeface="+mj-lt"/>
              <a:buAutoNum type="arabicPeriod" startAt="3"/>
            </a:pPr>
            <a:r>
              <a:rPr lang="fr-BE" dirty="0" smtClean="0"/>
              <a:t>Compatibilité avec la finalité attendue? Finalité attendue ?</a:t>
            </a:r>
            <a:endParaRPr lang="fr-BE" dirty="0"/>
          </a:p>
        </p:txBody>
      </p:sp>
    </p:spTree>
    <p:extLst>
      <p:ext uri="{BB962C8B-B14F-4D97-AF65-F5344CB8AC3E}">
        <p14:creationId xmlns:p14="http://schemas.microsoft.com/office/powerpoint/2010/main" val="152027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Quelques questions : </a:t>
            </a:r>
            <a:endParaRPr lang="fr-BE" dirty="0"/>
          </a:p>
        </p:txBody>
      </p:sp>
      <p:sp>
        <p:nvSpPr>
          <p:cNvPr id="3" name="Espace réservé du contenu 2"/>
          <p:cNvSpPr>
            <a:spLocks noGrp="1"/>
          </p:cNvSpPr>
          <p:nvPr>
            <p:ph idx="1"/>
          </p:nvPr>
        </p:nvSpPr>
        <p:spPr/>
        <p:txBody>
          <a:bodyPr/>
          <a:lstStyle/>
          <a:p>
            <a:r>
              <a:rPr lang="fr-BE" dirty="0" smtClean="0"/>
              <a:t>Infos attendues de l’évaluation?</a:t>
            </a:r>
          </a:p>
          <a:p>
            <a:r>
              <a:rPr lang="fr-BE" dirty="0" smtClean="0"/>
              <a:t>Evaluation des projets, de la stratégie?</a:t>
            </a:r>
          </a:p>
          <a:p>
            <a:r>
              <a:rPr lang="fr-BE" dirty="0" smtClean="0"/>
              <a:t>Objectifs de développement rural?</a:t>
            </a:r>
          </a:p>
          <a:p>
            <a:r>
              <a:rPr lang="fr-BE" dirty="0" smtClean="0"/>
              <a:t>Motivations locales vis-à-vis de l’évaluation?</a:t>
            </a:r>
            <a:endParaRPr lang="fr-BE" dirty="0"/>
          </a:p>
        </p:txBody>
      </p:sp>
    </p:spTree>
    <p:extLst>
      <p:ext uri="{BB962C8B-B14F-4D97-AF65-F5344CB8AC3E}">
        <p14:creationId xmlns:p14="http://schemas.microsoft.com/office/powerpoint/2010/main" val="169691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a:pPr>
            <a:r>
              <a:rPr lang="fr-BE" dirty="0" smtClean="0"/>
              <a:t>Genèse</a:t>
            </a:r>
            <a:endParaRPr lang="fr-BE" dirty="0"/>
          </a:p>
        </p:txBody>
      </p:sp>
      <p:sp>
        <p:nvSpPr>
          <p:cNvPr id="3" name="Espace réservé du contenu 2"/>
          <p:cNvSpPr>
            <a:spLocks noGrp="1"/>
          </p:cNvSpPr>
          <p:nvPr>
            <p:ph idx="1"/>
          </p:nvPr>
        </p:nvSpPr>
        <p:spPr/>
        <p:txBody>
          <a:bodyPr/>
          <a:lstStyle/>
          <a:p>
            <a:r>
              <a:rPr lang="fr-BE" dirty="0" smtClean="0"/>
              <a:t>Politique DR = politique participative</a:t>
            </a:r>
            <a:endParaRPr lang="fr-BE"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51618" t="50405" r="22243" b="21163"/>
          <a:stretch/>
        </p:blipFill>
        <p:spPr>
          <a:xfrm>
            <a:off x="2875838" y="2546148"/>
            <a:ext cx="6249293" cy="3823379"/>
          </a:xfrm>
          <a:prstGeom prst="rect">
            <a:avLst/>
          </a:prstGeom>
        </p:spPr>
      </p:pic>
      <p:sp>
        <p:nvSpPr>
          <p:cNvPr id="5" name="ZoneTexte 4"/>
          <p:cNvSpPr txBox="1"/>
          <p:nvPr/>
        </p:nvSpPr>
        <p:spPr>
          <a:xfrm>
            <a:off x="2875838" y="6282079"/>
            <a:ext cx="5947049" cy="461665"/>
          </a:xfrm>
          <a:prstGeom prst="rect">
            <a:avLst/>
          </a:prstGeom>
          <a:noFill/>
        </p:spPr>
        <p:txBody>
          <a:bodyPr wrap="square" rtlCol="0">
            <a:spAutoFit/>
          </a:bodyPr>
          <a:lstStyle/>
          <a:p>
            <a:pPr algn="just"/>
            <a:r>
              <a:rPr lang="fr-BE" sz="1200" dirty="0" smtClean="0">
                <a:latin typeface="Arial Narrow" panose="020B0606020202030204" pitchFamily="34" charset="0"/>
              </a:rPr>
              <a:t>Source : N. </a:t>
            </a:r>
            <a:r>
              <a:rPr lang="fr-BE" sz="1200" dirty="0" err="1" smtClean="0">
                <a:latin typeface="Arial Narrow" panose="020B0606020202030204" pitchFamily="34" charset="0"/>
              </a:rPr>
              <a:t>Slocum</a:t>
            </a:r>
            <a:r>
              <a:rPr lang="fr-BE" sz="1200" dirty="0" smtClean="0">
                <a:latin typeface="Arial Narrow" panose="020B0606020202030204" pitchFamily="34" charset="0"/>
              </a:rPr>
              <a:t>, 2003 in « </a:t>
            </a:r>
            <a:r>
              <a:rPr lang="fr-BE" sz="1200" i="1" dirty="0" smtClean="0">
                <a:latin typeface="Arial Narrow" panose="020B0606020202030204" pitchFamily="34" charset="0"/>
              </a:rPr>
              <a:t>Méthodes participatives, un guide pour les utilisateurs</a:t>
            </a:r>
            <a:r>
              <a:rPr lang="fr-BE" sz="1200" dirty="0" smtClean="0">
                <a:latin typeface="Arial Narrow" panose="020B0606020202030204" pitchFamily="34" charset="0"/>
              </a:rPr>
              <a:t> » édité par la Fondation Roi Baudouin en 2006,</a:t>
            </a:r>
            <a:endParaRPr lang="fr-BE" sz="1200" dirty="0">
              <a:latin typeface="Arial Narrow" panose="020B0606020202030204" pitchFamily="34" charset="0"/>
            </a:endParaRPr>
          </a:p>
        </p:txBody>
      </p:sp>
      <p:sp>
        <p:nvSpPr>
          <p:cNvPr id="6" name="Rectangle à coins arrondis 5"/>
          <p:cNvSpPr/>
          <p:nvPr/>
        </p:nvSpPr>
        <p:spPr>
          <a:xfrm>
            <a:off x="3229931" y="3641618"/>
            <a:ext cx="1189702" cy="34412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à coins arrondis 6"/>
          <p:cNvSpPr/>
          <p:nvPr/>
        </p:nvSpPr>
        <p:spPr>
          <a:xfrm>
            <a:off x="7197246" y="3641618"/>
            <a:ext cx="1194619" cy="34412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4596615" y="5696561"/>
            <a:ext cx="1150373" cy="34412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orme libre 8"/>
          <p:cNvSpPr/>
          <p:nvPr/>
        </p:nvSpPr>
        <p:spPr>
          <a:xfrm>
            <a:off x="7693883" y="5034400"/>
            <a:ext cx="1487606" cy="805218"/>
          </a:xfrm>
          <a:custGeom>
            <a:avLst/>
            <a:gdLst>
              <a:gd name="connsiteX0" fmla="*/ 1487606 w 1487606"/>
              <a:gd name="connsiteY0" fmla="*/ 0 h 805218"/>
              <a:gd name="connsiteX1" fmla="*/ 996287 w 1487606"/>
              <a:gd name="connsiteY1" fmla="*/ 600501 h 805218"/>
              <a:gd name="connsiteX2" fmla="*/ 0 w 1487606"/>
              <a:gd name="connsiteY2" fmla="*/ 805218 h 805218"/>
            </a:gdLst>
            <a:ahLst/>
            <a:cxnLst>
              <a:cxn ang="0">
                <a:pos x="connsiteX0" y="connsiteY0"/>
              </a:cxn>
              <a:cxn ang="0">
                <a:pos x="connsiteX1" y="connsiteY1"/>
              </a:cxn>
              <a:cxn ang="0">
                <a:pos x="connsiteX2" y="connsiteY2"/>
              </a:cxn>
            </a:cxnLst>
            <a:rect l="l" t="t" r="r" b="b"/>
            <a:pathLst>
              <a:path w="1487606" h="805218">
                <a:moveTo>
                  <a:pt x="1487606" y="0"/>
                </a:moveTo>
                <a:cubicBezTo>
                  <a:pt x="1365913" y="233149"/>
                  <a:pt x="1244221" y="466298"/>
                  <a:pt x="996287" y="600501"/>
                </a:cubicBezTo>
                <a:cubicBezTo>
                  <a:pt x="748353" y="734704"/>
                  <a:pt x="374176" y="769961"/>
                  <a:pt x="0" y="805218"/>
                </a:cubicBezTo>
              </a:path>
            </a:pathLst>
          </a:custGeom>
          <a:noFill/>
          <a:ln w="1905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orme libre 9"/>
          <p:cNvSpPr/>
          <p:nvPr/>
        </p:nvSpPr>
        <p:spPr>
          <a:xfrm>
            <a:off x="8608284" y="4049122"/>
            <a:ext cx="573205" cy="832514"/>
          </a:xfrm>
          <a:custGeom>
            <a:avLst/>
            <a:gdLst>
              <a:gd name="connsiteX0" fmla="*/ 573205 w 573205"/>
              <a:gd name="connsiteY0" fmla="*/ 832514 h 832514"/>
              <a:gd name="connsiteX1" fmla="*/ 341194 w 573205"/>
              <a:gd name="connsiteY1" fmla="*/ 232012 h 832514"/>
              <a:gd name="connsiteX2" fmla="*/ 0 w 573205"/>
              <a:gd name="connsiteY2" fmla="*/ 0 h 832514"/>
            </a:gdLst>
            <a:ahLst/>
            <a:cxnLst>
              <a:cxn ang="0">
                <a:pos x="connsiteX0" y="connsiteY0"/>
              </a:cxn>
              <a:cxn ang="0">
                <a:pos x="connsiteX1" y="connsiteY1"/>
              </a:cxn>
              <a:cxn ang="0">
                <a:pos x="connsiteX2" y="connsiteY2"/>
              </a:cxn>
            </a:cxnLst>
            <a:rect l="l" t="t" r="r" b="b"/>
            <a:pathLst>
              <a:path w="573205" h="832514">
                <a:moveTo>
                  <a:pt x="573205" y="832514"/>
                </a:moveTo>
                <a:cubicBezTo>
                  <a:pt x="504966" y="601639"/>
                  <a:pt x="436728" y="370764"/>
                  <a:pt x="341194" y="232012"/>
                </a:cubicBezTo>
                <a:cubicBezTo>
                  <a:pt x="245660" y="93260"/>
                  <a:pt x="122830" y="46630"/>
                  <a:pt x="0" y="0"/>
                </a:cubicBezTo>
              </a:path>
            </a:pathLst>
          </a:custGeom>
          <a:noFill/>
          <a:ln w="19050">
            <a:solidFill>
              <a:schemeClr val="accent2"/>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1" name="Connecteur droit 10"/>
          <p:cNvCxnSpPr/>
          <p:nvPr/>
        </p:nvCxnSpPr>
        <p:spPr>
          <a:xfrm flipH="1">
            <a:off x="8594636" y="3813346"/>
            <a:ext cx="554798" cy="0"/>
          </a:xfrm>
          <a:prstGeom prst="line">
            <a:avLst/>
          </a:prstGeom>
          <a:ln w="1905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984847" y="3341643"/>
            <a:ext cx="3112277" cy="2566219"/>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8984847" y="2918856"/>
            <a:ext cx="3112277" cy="307777"/>
          </a:xfrm>
          <a:prstGeom prst="rect">
            <a:avLst/>
          </a:prstGeom>
          <a:noFill/>
        </p:spPr>
        <p:txBody>
          <a:bodyPr wrap="square" rtlCol="0">
            <a:spAutoFit/>
          </a:bodyPr>
          <a:lstStyle/>
          <a:p>
            <a:pPr algn="ctr"/>
            <a:r>
              <a:rPr lang="fr-BE" sz="1400" b="1" dirty="0" smtClean="0">
                <a:solidFill>
                  <a:schemeClr val="accent4"/>
                </a:solidFill>
              </a:rPr>
              <a:t>Rendus obligatoires via le Décret</a:t>
            </a:r>
            <a:endParaRPr lang="fr-BE" sz="1400" b="1" dirty="0">
              <a:solidFill>
                <a:schemeClr val="accent4"/>
              </a:solidFill>
            </a:endParaRPr>
          </a:p>
        </p:txBody>
      </p:sp>
      <p:sp>
        <p:nvSpPr>
          <p:cNvPr id="14" name="ZoneTexte 13"/>
          <p:cNvSpPr txBox="1"/>
          <p:nvPr/>
        </p:nvSpPr>
        <p:spPr>
          <a:xfrm>
            <a:off x="9285494" y="3662100"/>
            <a:ext cx="3048000" cy="338554"/>
          </a:xfrm>
          <a:prstGeom prst="rect">
            <a:avLst/>
          </a:prstGeom>
          <a:noFill/>
        </p:spPr>
        <p:txBody>
          <a:bodyPr wrap="square" rtlCol="0">
            <a:spAutoFit/>
          </a:bodyPr>
          <a:lstStyle/>
          <a:p>
            <a:r>
              <a:rPr lang="fr-BE" sz="1600" dirty="0" smtClean="0"/>
              <a:t>Consultation de la population</a:t>
            </a:r>
            <a:endParaRPr lang="fr-BE" sz="1600" dirty="0"/>
          </a:p>
        </p:txBody>
      </p:sp>
      <p:sp>
        <p:nvSpPr>
          <p:cNvPr id="15" name="ZoneTexte 14"/>
          <p:cNvSpPr txBox="1"/>
          <p:nvPr/>
        </p:nvSpPr>
        <p:spPr>
          <a:xfrm>
            <a:off x="9314990" y="4781501"/>
            <a:ext cx="3048000" cy="584775"/>
          </a:xfrm>
          <a:prstGeom prst="rect">
            <a:avLst/>
          </a:prstGeom>
          <a:noFill/>
        </p:spPr>
        <p:txBody>
          <a:bodyPr wrap="square" rtlCol="0">
            <a:spAutoFit/>
          </a:bodyPr>
          <a:lstStyle/>
          <a:p>
            <a:r>
              <a:rPr lang="fr-BE" sz="1600" dirty="0" smtClean="0"/>
              <a:t>Travaux menés par la CLDR (concertation et coproduction)</a:t>
            </a:r>
            <a:endParaRPr lang="fr-BE" sz="1600" dirty="0"/>
          </a:p>
        </p:txBody>
      </p:sp>
      <p:sp>
        <p:nvSpPr>
          <p:cNvPr id="16" name="Ellipse 15"/>
          <p:cNvSpPr/>
          <p:nvPr/>
        </p:nvSpPr>
        <p:spPr>
          <a:xfrm>
            <a:off x="2875838" y="3226633"/>
            <a:ext cx="2061922" cy="1457127"/>
          </a:xfrm>
          <a:prstGeom prst="ellipse">
            <a:avLst/>
          </a:prstGeom>
          <a:no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4453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1)">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a:pPr>
            <a:r>
              <a:rPr lang="fr-BE" dirty="0" smtClean="0"/>
              <a:t>Genèse</a:t>
            </a:r>
            <a:endParaRPr lang="fr-BE" dirty="0"/>
          </a:p>
        </p:txBody>
      </p:sp>
      <p:sp>
        <p:nvSpPr>
          <p:cNvPr id="3" name="Espace réservé du contenu 2"/>
          <p:cNvSpPr>
            <a:spLocks noGrp="1"/>
          </p:cNvSpPr>
          <p:nvPr>
            <p:ph idx="1"/>
          </p:nvPr>
        </p:nvSpPr>
        <p:spPr/>
        <p:txBody>
          <a:bodyPr/>
          <a:lstStyle/>
          <a:p>
            <a:r>
              <a:rPr lang="fr-BE" dirty="0" smtClean="0"/>
              <a:t>Politique DR = politique participative</a:t>
            </a:r>
          </a:p>
          <a:p>
            <a:r>
              <a:rPr lang="fr-BE" dirty="0" smtClean="0"/>
              <a:t>Constats récents : organisation et output des évaluations actuelles</a:t>
            </a:r>
          </a:p>
          <a:p>
            <a:pPr lvl="1"/>
            <a:r>
              <a:rPr lang="fr-BE" dirty="0" smtClean="0"/>
              <a:t>Mode opératoire non systématique, responsable : au cas par cas</a:t>
            </a:r>
          </a:p>
          <a:p>
            <a:pPr lvl="1"/>
            <a:r>
              <a:rPr lang="fr-BE" dirty="0" smtClean="0"/>
              <a:t>Construction et alimentation des indicateurs…</a:t>
            </a:r>
          </a:p>
          <a:p>
            <a:pPr lvl="1"/>
            <a:r>
              <a:rPr lang="fr-BE" dirty="0" smtClean="0"/>
              <a:t>Évaluation </a:t>
            </a:r>
            <a:r>
              <a:rPr lang="fr-BE" dirty="0" smtClean="0">
                <a:sym typeface="Wingdings" panose="05000000000000000000" pitchFamily="2" charset="2"/>
              </a:rPr>
              <a:t> suivi (&gt;&lt; Décret)</a:t>
            </a:r>
            <a:endParaRPr lang="fr-BE" dirty="0" smtClean="0"/>
          </a:p>
          <a:p>
            <a:pPr marL="914400" lvl="2" indent="0">
              <a:buNone/>
            </a:pPr>
            <a:endParaRPr lang="fr-BE" sz="1200" dirty="0" smtClean="0"/>
          </a:p>
          <a:p>
            <a:r>
              <a:rPr lang="fr-BE" dirty="0"/>
              <a:t>Hypothèse de base : organisation d’un </a:t>
            </a:r>
            <a:r>
              <a:rPr lang="fr-BE" dirty="0" smtClean="0"/>
              <a:t>« collectif d’évaluateurs</a:t>
            </a:r>
            <a:r>
              <a:rPr lang="fr-BE" dirty="0"/>
              <a:t> » pourrait potentiellement améliorer le </a:t>
            </a:r>
            <a:r>
              <a:rPr lang="fr-BE" dirty="0" smtClean="0"/>
              <a:t>processus</a:t>
            </a:r>
          </a:p>
          <a:p>
            <a:endParaRPr lang="fr-BE" dirty="0" smtClean="0"/>
          </a:p>
          <a:p>
            <a:r>
              <a:rPr lang="fr-BE" dirty="0" smtClean="0"/>
              <a:t>Objectif final : assurer l’utilité de l’exercice d’évaluation</a:t>
            </a:r>
            <a:endParaRPr lang="fr-BE" dirty="0"/>
          </a:p>
          <a:p>
            <a:endParaRPr lang="fr-BE" dirty="0"/>
          </a:p>
        </p:txBody>
      </p:sp>
    </p:spTree>
    <p:extLst>
      <p:ext uri="{BB962C8B-B14F-4D97-AF65-F5344CB8AC3E}">
        <p14:creationId xmlns:p14="http://schemas.microsoft.com/office/powerpoint/2010/main" val="86392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startAt="2"/>
            </a:pPr>
            <a:r>
              <a:rPr lang="fr-BE" dirty="0"/>
              <a:t>De quoi parle t’on?</a:t>
            </a:r>
          </a:p>
        </p:txBody>
      </p:sp>
      <p:sp>
        <p:nvSpPr>
          <p:cNvPr id="3" name="Espace réservé du contenu 2"/>
          <p:cNvSpPr>
            <a:spLocks noGrp="1"/>
          </p:cNvSpPr>
          <p:nvPr>
            <p:ph idx="1"/>
          </p:nvPr>
        </p:nvSpPr>
        <p:spPr>
          <a:xfrm>
            <a:off x="838200" y="1589898"/>
            <a:ext cx="10515600" cy="4351338"/>
          </a:xfrm>
        </p:spPr>
        <p:txBody>
          <a:bodyPr/>
          <a:lstStyle/>
          <a:p>
            <a:r>
              <a:rPr lang="fr-BE" dirty="0" smtClean="0">
                <a:solidFill>
                  <a:schemeClr val="accent2"/>
                </a:solidFill>
              </a:rPr>
              <a:t>Participation</a:t>
            </a:r>
            <a:r>
              <a:rPr lang="fr-BE" dirty="0" smtClean="0"/>
              <a:t> </a:t>
            </a:r>
          </a:p>
          <a:p>
            <a:pPr lvl="1"/>
            <a:r>
              <a:rPr lang="fr-BE" dirty="0" smtClean="0"/>
              <a:t>Différents niveaux de participation</a:t>
            </a:r>
          </a:p>
          <a:p>
            <a:pPr lvl="1"/>
            <a:r>
              <a:rPr lang="fr-BE" dirty="0"/>
              <a:t>E</a:t>
            </a:r>
            <a:r>
              <a:rPr lang="fr-BE" dirty="0" smtClean="0"/>
              <a:t>chelle de participation selon S. </a:t>
            </a:r>
            <a:r>
              <a:rPr lang="fr-BE" dirty="0" err="1" smtClean="0"/>
              <a:t>Arstein</a:t>
            </a:r>
            <a:r>
              <a:rPr lang="fr-BE" dirty="0" smtClean="0"/>
              <a:t> (1969) </a:t>
            </a:r>
            <a:endParaRPr lang="fr-BE" dirty="0"/>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l="9259" t="46737" r="16005" b="25926"/>
          <a:stretch/>
        </p:blipFill>
        <p:spPr bwMode="auto">
          <a:xfrm>
            <a:off x="2299194" y="3137641"/>
            <a:ext cx="7410450" cy="13906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cxnSp>
        <p:nvCxnSpPr>
          <p:cNvPr id="5" name="Connecteur droit 4"/>
          <p:cNvCxnSpPr/>
          <p:nvPr/>
        </p:nvCxnSpPr>
        <p:spPr>
          <a:xfrm>
            <a:off x="4714875" y="2828925"/>
            <a:ext cx="1381125" cy="24098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863223" y="4254859"/>
            <a:ext cx="2202426" cy="369332"/>
          </a:xfrm>
          <a:prstGeom prst="rect">
            <a:avLst/>
          </a:prstGeom>
          <a:noFill/>
        </p:spPr>
        <p:txBody>
          <a:bodyPr wrap="square" rtlCol="0">
            <a:spAutoFit/>
          </a:bodyPr>
          <a:lstStyle/>
          <a:p>
            <a:r>
              <a:rPr lang="fr-BE" b="1" dirty="0" smtClean="0">
                <a:solidFill>
                  <a:schemeClr val="accent2"/>
                </a:solidFill>
              </a:rPr>
              <a:t>Participation active</a:t>
            </a:r>
            <a:endParaRPr lang="fr-BE" b="1" dirty="0">
              <a:solidFill>
                <a:schemeClr val="accent2"/>
              </a:solidFill>
            </a:endParaRPr>
          </a:p>
        </p:txBody>
      </p:sp>
      <p:sp>
        <p:nvSpPr>
          <p:cNvPr id="8" name="Rectangle 7"/>
          <p:cNvSpPr/>
          <p:nvPr/>
        </p:nvSpPr>
        <p:spPr>
          <a:xfrm>
            <a:off x="291106" y="4661165"/>
            <a:ext cx="2760563" cy="923330"/>
          </a:xfrm>
          <a:prstGeom prst="rect">
            <a:avLst/>
          </a:prstGeom>
        </p:spPr>
        <p:txBody>
          <a:bodyPr wrap="square">
            <a:spAutoFit/>
          </a:bodyPr>
          <a:lstStyle/>
          <a:p>
            <a:pPr marL="0" lvl="1"/>
            <a:r>
              <a:rPr lang="fr-BE" sz="1600" dirty="0" smtClean="0"/>
              <a:t>Transmission d’</a:t>
            </a:r>
            <a:r>
              <a:rPr lang="fr-BE" u="sng" dirty="0" smtClean="0">
                <a:solidFill>
                  <a:schemeClr val="accent1"/>
                </a:solidFill>
              </a:rPr>
              <a:t>information</a:t>
            </a:r>
            <a:r>
              <a:rPr lang="fr-BE" dirty="0" smtClean="0"/>
              <a:t>  : </a:t>
            </a:r>
            <a:r>
              <a:rPr lang="fr-BE" sz="1600" dirty="0" smtClean="0"/>
              <a:t>unidirectionnelle</a:t>
            </a:r>
          </a:p>
          <a:p>
            <a:pPr lvl="1"/>
            <a:endParaRPr lang="fr-BE" dirty="0"/>
          </a:p>
        </p:txBody>
      </p:sp>
      <p:sp>
        <p:nvSpPr>
          <p:cNvPr id="9" name="Rectangle 8"/>
          <p:cNvSpPr/>
          <p:nvPr/>
        </p:nvSpPr>
        <p:spPr>
          <a:xfrm>
            <a:off x="3051669" y="4697134"/>
            <a:ext cx="3044331" cy="1384995"/>
          </a:xfrm>
          <a:prstGeom prst="rect">
            <a:avLst/>
          </a:prstGeom>
        </p:spPr>
        <p:txBody>
          <a:bodyPr wrap="square">
            <a:spAutoFit/>
          </a:bodyPr>
          <a:lstStyle/>
          <a:p>
            <a:pPr lvl="1"/>
            <a:r>
              <a:rPr lang="fr-BE" u="sng" dirty="0" smtClean="0">
                <a:solidFill>
                  <a:schemeClr val="accent1"/>
                </a:solidFill>
              </a:rPr>
              <a:t>Consultation</a:t>
            </a:r>
            <a:r>
              <a:rPr lang="fr-BE" dirty="0" smtClean="0"/>
              <a:t> : </a:t>
            </a:r>
            <a:r>
              <a:rPr lang="fr-BE" sz="1600" dirty="0" err="1" smtClean="0"/>
              <a:t>bidirectionnnelle</a:t>
            </a:r>
            <a:r>
              <a:rPr lang="fr-BE" sz="1600" dirty="0" smtClean="0"/>
              <a:t> – la partie consultante délimite la question</a:t>
            </a:r>
          </a:p>
          <a:p>
            <a:pPr lvl="1"/>
            <a:endParaRPr lang="fr-BE" dirty="0" smtClean="0"/>
          </a:p>
        </p:txBody>
      </p:sp>
      <p:sp>
        <p:nvSpPr>
          <p:cNvPr id="10" name="Rectangle 9"/>
          <p:cNvSpPr/>
          <p:nvPr/>
        </p:nvSpPr>
        <p:spPr>
          <a:xfrm>
            <a:off x="6031974" y="4652471"/>
            <a:ext cx="5950476" cy="1415772"/>
          </a:xfrm>
          <a:prstGeom prst="rect">
            <a:avLst/>
          </a:prstGeom>
        </p:spPr>
        <p:txBody>
          <a:bodyPr wrap="square">
            <a:spAutoFit/>
          </a:bodyPr>
          <a:lstStyle/>
          <a:p>
            <a:pPr marL="180975" lvl="2"/>
            <a:r>
              <a:rPr lang="fr-BE" dirty="0">
                <a:solidFill>
                  <a:schemeClr val="accent2"/>
                </a:solidFill>
              </a:rPr>
              <a:t>Participer activement à un débat et exercer un contrôle sur le processus</a:t>
            </a:r>
          </a:p>
          <a:p>
            <a:pPr marL="180975" lvl="2"/>
            <a:r>
              <a:rPr lang="fr-BE" sz="1600" dirty="0" smtClean="0"/>
              <a:t>Le contrôle exercé sur le processus renvoie à la capacité de faire des propositions (les participants peuvent délimiter les questions </a:t>
            </a:r>
            <a:r>
              <a:rPr lang="fr-BE" sz="1600" dirty="0" smtClean="0">
                <a:sym typeface="Wingdings" panose="05000000000000000000" pitchFamily="2" charset="2"/>
              </a:rPr>
              <a:t></a:t>
            </a:r>
            <a:r>
              <a:rPr lang="fr-BE" dirty="0" smtClean="0">
                <a:sym typeface="Wingdings" panose="05000000000000000000" pitchFamily="2" charset="2"/>
              </a:rPr>
              <a:t> </a:t>
            </a:r>
            <a:r>
              <a:rPr lang="fr-BE" u="sng" dirty="0" smtClean="0">
                <a:solidFill>
                  <a:schemeClr val="accent1"/>
                </a:solidFill>
              </a:rPr>
              <a:t>concertation</a:t>
            </a:r>
            <a:r>
              <a:rPr lang="fr-BE" sz="1600" dirty="0" smtClean="0"/>
              <a:t>, de prendre des décisions </a:t>
            </a:r>
            <a:r>
              <a:rPr lang="fr-BE" sz="1600" dirty="0" smtClean="0">
                <a:sym typeface="Wingdings" panose="05000000000000000000" pitchFamily="2" charset="2"/>
              </a:rPr>
              <a:t></a:t>
            </a:r>
            <a:r>
              <a:rPr lang="fr-BE" u="sng" dirty="0" smtClean="0">
                <a:solidFill>
                  <a:schemeClr val="accent1"/>
                </a:solidFill>
              </a:rPr>
              <a:t>codécision</a:t>
            </a:r>
            <a:endParaRPr lang="fr-BE" sz="1100" dirty="0" smtClean="0"/>
          </a:p>
        </p:txBody>
      </p:sp>
    </p:spTree>
    <p:extLst>
      <p:ext uri="{BB962C8B-B14F-4D97-AF65-F5344CB8AC3E}">
        <p14:creationId xmlns:p14="http://schemas.microsoft.com/office/powerpoint/2010/main" val="191067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64962" t="55892" r="20454" b="20707"/>
          <a:stretch/>
        </p:blipFill>
        <p:spPr>
          <a:xfrm>
            <a:off x="2162321" y="1485652"/>
            <a:ext cx="3921892" cy="3539890"/>
          </a:xfrm>
          <a:prstGeom prst="rect">
            <a:avLst/>
          </a:prstGeom>
        </p:spPr>
      </p:pic>
      <p:sp>
        <p:nvSpPr>
          <p:cNvPr id="3" name="Espace réservé du contenu 2"/>
          <p:cNvSpPr>
            <a:spLocks noGrp="1"/>
          </p:cNvSpPr>
          <p:nvPr>
            <p:ph idx="1"/>
          </p:nvPr>
        </p:nvSpPr>
        <p:spPr>
          <a:xfrm>
            <a:off x="838200" y="1589897"/>
            <a:ext cx="10515600" cy="4956151"/>
          </a:xfrm>
        </p:spPr>
        <p:txBody>
          <a:bodyPr>
            <a:normAutofit/>
          </a:bodyPr>
          <a:lstStyle/>
          <a:p>
            <a:r>
              <a:rPr lang="fr-BE" dirty="0" smtClean="0">
                <a:solidFill>
                  <a:schemeClr val="accent2"/>
                </a:solidFill>
              </a:rPr>
              <a:t>Evaluation</a:t>
            </a:r>
          </a:p>
          <a:p>
            <a:endParaRPr lang="fr-BE" dirty="0"/>
          </a:p>
          <a:p>
            <a:endParaRPr lang="fr-BE" dirty="0" smtClean="0"/>
          </a:p>
          <a:p>
            <a:endParaRPr lang="fr-BE" dirty="0"/>
          </a:p>
          <a:p>
            <a:endParaRPr lang="fr-BE" dirty="0" smtClean="0"/>
          </a:p>
          <a:p>
            <a:endParaRPr lang="fr-BE" dirty="0"/>
          </a:p>
          <a:p>
            <a:endParaRPr lang="fr-BE" dirty="0" smtClean="0"/>
          </a:p>
          <a:p>
            <a:r>
              <a:rPr lang="fr-BE" dirty="0" smtClean="0"/>
              <a:t>La participation peut être adoptée à une ou plusieurs étapes du processus évaluatif </a:t>
            </a:r>
          </a:p>
        </p:txBody>
      </p:sp>
      <p:sp>
        <p:nvSpPr>
          <p:cNvPr id="2" name="Titre 1"/>
          <p:cNvSpPr>
            <a:spLocks noGrp="1"/>
          </p:cNvSpPr>
          <p:nvPr>
            <p:ph type="title"/>
          </p:nvPr>
        </p:nvSpPr>
        <p:spPr/>
        <p:txBody>
          <a:bodyPr/>
          <a:lstStyle/>
          <a:p>
            <a:pPr marL="742950" indent="-742950">
              <a:buFont typeface="+mj-lt"/>
              <a:buAutoNum type="arabicPeriod" startAt="2"/>
            </a:pPr>
            <a:r>
              <a:rPr lang="fr-BE" dirty="0"/>
              <a:t>De quoi parle t’on?</a:t>
            </a:r>
          </a:p>
        </p:txBody>
      </p:sp>
      <p:sp>
        <p:nvSpPr>
          <p:cNvPr id="12" name="ZoneTexte 11"/>
          <p:cNvSpPr txBox="1"/>
          <p:nvPr/>
        </p:nvSpPr>
        <p:spPr>
          <a:xfrm>
            <a:off x="5156044" y="5591941"/>
            <a:ext cx="6823587" cy="954107"/>
          </a:xfrm>
          <a:prstGeom prst="rect">
            <a:avLst/>
          </a:prstGeom>
          <a:noFill/>
        </p:spPr>
        <p:txBody>
          <a:bodyPr wrap="square" rtlCol="0">
            <a:spAutoFit/>
          </a:bodyPr>
          <a:lstStyle/>
          <a:p>
            <a:r>
              <a:rPr lang="fr-BE" sz="2800" dirty="0" smtClean="0">
                <a:solidFill>
                  <a:srgbClr val="00B0F0"/>
                </a:solidFill>
              </a:rPr>
              <a:t>Evaluation participative  </a:t>
            </a:r>
            <a:r>
              <a:rPr lang="fr-BE" sz="2800" dirty="0">
                <a:solidFill>
                  <a:srgbClr val="00B0F0"/>
                </a:solidFill>
              </a:rPr>
              <a:t>≠ </a:t>
            </a:r>
            <a:r>
              <a:rPr lang="fr-BE" sz="2800" dirty="0" smtClean="0">
                <a:solidFill>
                  <a:srgbClr val="00B0F0"/>
                </a:solidFill>
              </a:rPr>
              <a:t>usage de dispositifs participatifs</a:t>
            </a:r>
            <a:endParaRPr lang="fr-BE" sz="2800" dirty="0">
              <a:solidFill>
                <a:srgbClr val="00B0F0"/>
              </a:solidFill>
            </a:endParaRPr>
          </a:p>
        </p:txBody>
      </p:sp>
      <p:cxnSp>
        <p:nvCxnSpPr>
          <p:cNvPr id="13" name="Connecteur droit avec flèche 12"/>
          <p:cNvCxnSpPr/>
          <p:nvPr/>
        </p:nvCxnSpPr>
        <p:spPr>
          <a:xfrm>
            <a:off x="4166098" y="5842964"/>
            <a:ext cx="857718"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Espace réservé du contenu 2"/>
          <p:cNvSpPr txBox="1">
            <a:spLocks/>
          </p:cNvSpPr>
          <p:nvPr/>
        </p:nvSpPr>
        <p:spPr>
          <a:xfrm>
            <a:off x="6178057" y="1589897"/>
            <a:ext cx="58015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dirty="0" smtClean="0">
                <a:solidFill>
                  <a:schemeClr val="accent2"/>
                </a:solidFill>
              </a:rPr>
              <a:t>Evaluation participative</a:t>
            </a:r>
          </a:p>
          <a:p>
            <a:pPr lvl="1"/>
            <a:r>
              <a:rPr lang="fr-BE" dirty="0" smtClean="0"/>
              <a:t>L’évaluation participative repose sur le principe d’une </a:t>
            </a:r>
            <a:r>
              <a:rPr lang="fr-BE" u="sng" dirty="0" smtClean="0"/>
              <a:t>participation active </a:t>
            </a:r>
            <a:r>
              <a:rPr lang="fr-BE" dirty="0" smtClean="0"/>
              <a:t>des parties prenantes (les </a:t>
            </a:r>
            <a:r>
              <a:rPr lang="fr-BE" i="1" dirty="0" err="1" smtClean="0"/>
              <a:t>stakeholders</a:t>
            </a:r>
            <a:r>
              <a:rPr lang="fr-BE" dirty="0" smtClean="0"/>
              <a:t>) à l’exercice d’évaluation (B. </a:t>
            </a:r>
            <a:r>
              <a:rPr lang="fr-BE" dirty="0" err="1" smtClean="0"/>
              <a:t>Plottu</a:t>
            </a:r>
            <a:r>
              <a:rPr lang="fr-BE" dirty="0" smtClean="0"/>
              <a:t> et E. </a:t>
            </a:r>
            <a:r>
              <a:rPr lang="fr-BE" dirty="0" err="1" smtClean="0"/>
              <a:t>Plottu</a:t>
            </a:r>
            <a:r>
              <a:rPr lang="fr-BE" dirty="0" smtClean="0"/>
              <a:t>, 2009) </a:t>
            </a:r>
          </a:p>
          <a:p>
            <a:pPr lvl="1"/>
            <a:endParaRPr lang="fr-BE" dirty="0" smtClean="0"/>
          </a:p>
          <a:p>
            <a:pPr lvl="1"/>
            <a:r>
              <a:rPr lang="fr-BE" dirty="0" smtClean="0"/>
              <a:t>(au minimum une concertation)</a:t>
            </a:r>
            <a:endParaRPr lang="fr-BE" dirty="0">
              <a:solidFill>
                <a:schemeClr val="accent2">
                  <a:lumMod val="75000"/>
                </a:schemeClr>
              </a:solidFill>
            </a:endParaRPr>
          </a:p>
        </p:txBody>
      </p:sp>
    </p:spTree>
    <p:extLst>
      <p:ext uri="{BB962C8B-B14F-4D97-AF65-F5344CB8AC3E}">
        <p14:creationId xmlns:p14="http://schemas.microsoft.com/office/powerpoint/2010/main" val="26481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25" y="902752"/>
            <a:ext cx="10115550" cy="6181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19951" t="25475" r="25595" b="13188"/>
          <a:stretch/>
        </p:blipFill>
        <p:spPr bwMode="auto">
          <a:xfrm>
            <a:off x="2773033" y="1046346"/>
            <a:ext cx="8187700" cy="4987132"/>
          </a:xfrm>
          <a:prstGeom prst="rect">
            <a:avLst/>
          </a:prstGeom>
          <a:ln>
            <a:noFill/>
          </a:ln>
          <a:extLst>
            <a:ext uri="{53640926-AAD7-44D8-BBD7-CCE9431645EC}">
              <a14:shadowObscured xmlns:a14="http://schemas.microsoft.com/office/drawing/2010/main"/>
            </a:ext>
          </a:extLst>
        </p:spPr>
      </p:pic>
      <p:sp>
        <p:nvSpPr>
          <p:cNvPr id="6" name="Zone de texte 2"/>
          <p:cNvSpPr txBox="1">
            <a:spLocks noChangeArrowheads="1"/>
          </p:cNvSpPr>
          <p:nvPr/>
        </p:nvSpPr>
        <p:spPr bwMode="auto">
          <a:xfrm>
            <a:off x="1614577" y="1349232"/>
            <a:ext cx="1678888" cy="8667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a:effectLst/>
                <a:latin typeface="Arial Narrow" panose="020B0606020202030204" pitchFamily="34" charset="0"/>
                <a:ea typeface="Calibri" panose="020F0502020204030204" pitchFamily="34" charset="0"/>
                <a:cs typeface="Times New Roman" panose="02020603050405020304" pitchFamily="18" charset="0"/>
              </a:rPr>
              <a:t>Formulation des recommandations, rédaction du rapport</a:t>
            </a:r>
          </a:p>
        </p:txBody>
      </p:sp>
      <p:sp>
        <p:nvSpPr>
          <p:cNvPr id="7" name="Zone de texte 2"/>
          <p:cNvSpPr txBox="1">
            <a:spLocks noChangeArrowheads="1"/>
          </p:cNvSpPr>
          <p:nvPr/>
        </p:nvSpPr>
        <p:spPr bwMode="auto">
          <a:xfrm>
            <a:off x="1781078" y="2269318"/>
            <a:ext cx="1290385" cy="5600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a:effectLst/>
                <a:latin typeface="Arial Narrow" panose="020B0606020202030204" pitchFamily="34" charset="0"/>
                <a:ea typeface="Calibri" panose="020F0502020204030204" pitchFamily="34" charset="0"/>
                <a:cs typeface="Times New Roman" panose="02020603050405020304" pitchFamily="18" charset="0"/>
              </a:rPr>
              <a:t>Collecte des données</a:t>
            </a:r>
          </a:p>
        </p:txBody>
      </p:sp>
      <p:sp>
        <p:nvSpPr>
          <p:cNvPr id="8" name="Zone de texte 2"/>
          <p:cNvSpPr txBox="1">
            <a:spLocks noChangeArrowheads="1"/>
          </p:cNvSpPr>
          <p:nvPr/>
        </p:nvSpPr>
        <p:spPr bwMode="auto">
          <a:xfrm>
            <a:off x="1767203" y="3056058"/>
            <a:ext cx="1290385" cy="2748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BE" sz="1200" dirty="0">
                <a:effectLst/>
                <a:latin typeface="Arial Narrow" panose="020B0606020202030204" pitchFamily="34" charset="0"/>
                <a:ea typeface="Calibri" panose="020F0502020204030204" pitchFamily="34" charset="0"/>
                <a:cs typeface="Times New Roman" panose="02020603050405020304" pitchFamily="18" charset="0"/>
              </a:rPr>
              <a:t>Plan de l’évaluation</a:t>
            </a:r>
          </a:p>
        </p:txBody>
      </p:sp>
      <p:sp>
        <p:nvSpPr>
          <p:cNvPr id="9" name="Zone de texte 2"/>
          <p:cNvSpPr txBox="1">
            <a:spLocks noChangeArrowheads="1"/>
          </p:cNvSpPr>
          <p:nvPr/>
        </p:nvSpPr>
        <p:spPr bwMode="auto">
          <a:xfrm>
            <a:off x="1739453" y="3856133"/>
            <a:ext cx="1290385" cy="487569"/>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BE" sz="1200" dirty="0">
                <a:effectLst/>
                <a:latin typeface="Arial Narrow" panose="020B0606020202030204" pitchFamily="34" charset="0"/>
                <a:ea typeface="Calibri" panose="020F0502020204030204" pitchFamily="34" charset="0"/>
                <a:cs typeface="Times New Roman" panose="02020603050405020304" pitchFamily="18" charset="0"/>
              </a:rPr>
              <a:t>Interprétations des résultats</a:t>
            </a:r>
          </a:p>
        </p:txBody>
      </p:sp>
      <p:sp>
        <p:nvSpPr>
          <p:cNvPr id="10" name="Zone de texte 2"/>
          <p:cNvSpPr txBox="1">
            <a:spLocks noChangeArrowheads="1"/>
          </p:cNvSpPr>
          <p:nvPr/>
        </p:nvSpPr>
        <p:spPr bwMode="auto">
          <a:xfrm>
            <a:off x="1822704" y="4522861"/>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a:effectLst/>
                <a:latin typeface="Arial Narrow" panose="020B0606020202030204" pitchFamily="34" charset="0"/>
                <a:ea typeface="Calibri" panose="020F0502020204030204" pitchFamily="34" charset="0"/>
                <a:cs typeface="Times New Roman" panose="02020603050405020304" pitchFamily="18" charset="0"/>
              </a:rPr>
              <a:t>Mandat, questions évaluatives</a:t>
            </a:r>
          </a:p>
        </p:txBody>
      </p:sp>
      <p:sp>
        <p:nvSpPr>
          <p:cNvPr id="11" name="Zone de texte 2"/>
          <p:cNvSpPr txBox="1">
            <a:spLocks noChangeArrowheads="1"/>
          </p:cNvSpPr>
          <p:nvPr/>
        </p:nvSpPr>
        <p:spPr bwMode="auto">
          <a:xfrm>
            <a:off x="3518154" y="5865579"/>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Commanditaires et opérateurs principaux</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Zone de texte 2"/>
          <p:cNvSpPr txBox="1">
            <a:spLocks noChangeArrowheads="1"/>
          </p:cNvSpPr>
          <p:nvPr/>
        </p:nvSpPr>
        <p:spPr bwMode="auto">
          <a:xfrm>
            <a:off x="4859904" y="5865579"/>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 opérateurs de mise en œuvre</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Zone de texte 2"/>
          <p:cNvSpPr txBox="1">
            <a:spLocks noChangeArrowheads="1"/>
          </p:cNvSpPr>
          <p:nvPr/>
        </p:nvSpPr>
        <p:spPr bwMode="auto">
          <a:xfrm>
            <a:off x="5893484" y="5853453"/>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 Autres acteurs de la définition et de la MO du programme</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Zone de texte 2"/>
          <p:cNvSpPr txBox="1">
            <a:spLocks noChangeArrowheads="1"/>
          </p:cNvSpPr>
          <p:nvPr/>
        </p:nvSpPr>
        <p:spPr bwMode="auto">
          <a:xfrm>
            <a:off x="6876640" y="5853453"/>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 bénéficiaires directs</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Zone de texte 2"/>
          <p:cNvSpPr txBox="1">
            <a:spLocks noChangeArrowheads="1"/>
          </p:cNvSpPr>
          <p:nvPr/>
        </p:nvSpPr>
        <p:spPr bwMode="auto">
          <a:xfrm>
            <a:off x="7741241" y="5865579"/>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 bénéficiaires indirects, potentiels</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Zone de texte 2"/>
          <p:cNvSpPr txBox="1">
            <a:spLocks noChangeArrowheads="1"/>
          </p:cNvSpPr>
          <p:nvPr/>
        </p:nvSpPr>
        <p:spPr bwMode="auto">
          <a:xfrm>
            <a:off x="8733196" y="5865579"/>
            <a:ext cx="1193259" cy="69339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BE" sz="1200" dirty="0" smtClean="0">
                <a:effectLst/>
                <a:latin typeface="Arial Narrow" panose="020B0606020202030204" pitchFamily="34" charset="0"/>
                <a:ea typeface="Calibri" panose="020F0502020204030204" pitchFamily="34" charset="0"/>
                <a:cs typeface="Times New Roman" panose="02020603050405020304" pitchFamily="18" charset="0"/>
              </a:rPr>
              <a:t>+ Citoyens ou leurs représentants</a:t>
            </a:r>
            <a:endParaRPr lang="fr-BE"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9"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Font typeface="+mj-lt"/>
              <a:buAutoNum type="arabicPeriod" startAt="2"/>
            </a:pPr>
            <a:r>
              <a:rPr lang="fr-BE" dirty="0"/>
              <a:t>De quoi parle t’on?</a:t>
            </a:r>
          </a:p>
        </p:txBody>
      </p:sp>
    </p:spTree>
    <p:extLst>
      <p:ext uri="{BB962C8B-B14F-4D97-AF65-F5344CB8AC3E}">
        <p14:creationId xmlns:p14="http://schemas.microsoft.com/office/powerpoint/2010/main" val="32726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buFont typeface="+mj-lt"/>
              <a:buAutoNum type="arabicPeriod" startAt="2"/>
            </a:pPr>
            <a:r>
              <a:rPr lang="fr-BE" dirty="0" smtClean="0"/>
              <a:t>De quoi parle t’on?</a:t>
            </a:r>
            <a:endParaRPr lang="fr-BE" dirty="0"/>
          </a:p>
        </p:txBody>
      </p:sp>
      <p:sp>
        <p:nvSpPr>
          <p:cNvPr id="3" name="Espace réservé du contenu 2"/>
          <p:cNvSpPr>
            <a:spLocks noGrp="1"/>
          </p:cNvSpPr>
          <p:nvPr>
            <p:ph idx="1"/>
          </p:nvPr>
        </p:nvSpPr>
        <p:spPr>
          <a:xfrm>
            <a:off x="838200" y="1589897"/>
            <a:ext cx="10515600" cy="5268103"/>
          </a:xfrm>
        </p:spPr>
        <p:txBody>
          <a:bodyPr>
            <a:normAutofit lnSpcReduction="10000"/>
          </a:bodyPr>
          <a:lstStyle/>
          <a:p>
            <a:r>
              <a:rPr lang="fr-BE" dirty="0" smtClean="0">
                <a:solidFill>
                  <a:schemeClr val="accent2"/>
                </a:solidFill>
              </a:rPr>
              <a:t>Intérêts de l’évaluation participative</a:t>
            </a:r>
          </a:p>
          <a:p>
            <a:pPr lvl="1"/>
            <a:r>
              <a:rPr lang="fr-BE" dirty="0" smtClean="0"/>
              <a:t>Cf. historique de l’évaluation (évaluation participative = 4</a:t>
            </a:r>
            <a:r>
              <a:rPr lang="fr-BE" baseline="30000" dirty="0" smtClean="0"/>
              <a:t>ième</a:t>
            </a:r>
            <a:r>
              <a:rPr lang="fr-BE" dirty="0" smtClean="0"/>
              <a:t> génération)</a:t>
            </a:r>
          </a:p>
          <a:p>
            <a:pPr lvl="1"/>
            <a:r>
              <a:rPr lang="fr-BE" dirty="0" smtClean="0"/>
              <a:t>Présupposé : toute intervention humaine véhicule un référentiel de valeurs et n’est pas neutre</a:t>
            </a:r>
          </a:p>
          <a:p>
            <a:pPr lvl="1"/>
            <a:r>
              <a:rPr lang="fr-BE" dirty="0" smtClean="0"/>
              <a:t>« la construction de l’évaluation est socialement orientée »</a:t>
            </a:r>
          </a:p>
          <a:p>
            <a:pPr marL="457200" lvl="1" indent="0">
              <a:buNone/>
            </a:pPr>
            <a:r>
              <a:rPr lang="fr-BE" dirty="0" smtClean="0">
                <a:solidFill>
                  <a:schemeClr val="accent2">
                    <a:lumMod val="75000"/>
                  </a:schemeClr>
                </a:solidFill>
                <a:sym typeface="Wingdings" panose="05000000000000000000" pitchFamily="2" charset="2"/>
              </a:rPr>
              <a:t> favoriser l’expression de la diversité des points de vue</a:t>
            </a:r>
          </a:p>
          <a:p>
            <a:pPr lvl="1">
              <a:buFont typeface="Wingdings" panose="05000000000000000000" pitchFamily="2" charset="2"/>
              <a:buChar char="à"/>
            </a:pPr>
            <a:r>
              <a:rPr lang="fr-BE" dirty="0" smtClean="0">
                <a:solidFill>
                  <a:schemeClr val="accent2">
                    <a:lumMod val="75000"/>
                  </a:schemeClr>
                </a:solidFill>
                <a:sym typeface="Wingdings" panose="05000000000000000000" pitchFamily="2" charset="2"/>
              </a:rPr>
              <a:t>pour améliorer la </a:t>
            </a:r>
            <a:r>
              <a:rPr lang="fr-BE" u="sng" dirty="0" smtClean="0">
                <a:solidFill>
                  <a:schemeClr val="accent2">
                    <a:lumMod val="75000"/>
                  </a:schemeClr>
                </a:solidFill>
                <a:sym typeface="Wingdings" panose="05000000000000000000" pitchFamily="2" charset="2"/>
              </a:rPr>
              <a:t>légitimité de l’évaluation</a:t>
            </a:r>
          </a:p>
          <a:p>
            <a:pPr marL="0" indent="0">
              <a:buNone/>
            </a:pPr>
            <a:r>
              <a:rPr lang="fr-BE" dirty="0" smtClean="0">
                <a:solidFill>
                  <a:schemeClr val="accent2">
                    <a:lumMod val="75000"/>
                  </a:schemeClr>
                </a:solidFill>
              </a:rPr>
              <a:t>+ </a:t>
            </a:r>
            <a:r>
              <a:rPr lang="fr-BE" sz="2400" u="sng" dirty="0">
                <a:solidFill>
                  <a:schemeClr val="accent2">
                    <a:lumMod val="75000"/>
                  </a:schemeClr>
                </a:solidFill>
              </a:rPr>
              <a:t>utilisation des résultats </a:t>
            </a:r>
            <a:r>
              <a:rPr lang="fr-BE" sz="2400" dirty="0" smtClean="0"/>
              <a:t>(meilleure assimilation et adhésion – MO facilitée des recommandations </a:t>
            </a:r>
            <a:r>
              <a:rPr lang="fr-BE" sz="2400" dirty="0">
                <a:solidFill>
                  <a:srgbClr val="0070C0"/>
                </a:solidFill>
                <a:sym typeface="Wingdings" panose="05000000000000000000" pitchFamily="2" charset="2"/>
              </a:rPr>
              <a:t> finalité </a:t>
            </a:r>
            <a:r>
              <a:rPr lang="fr-BE" sz="2400" dirty="0" smtClean="0">
                <a:solidFill>
                  <a:srgbClr val="0070C0"/>
                </a:solidFill>
                <a:sym typeface="Wingdings" panose="05000000000000000000" pitchFamily="2" charset="2"/>
              </a:rPr>
              <a:t>pratique</a:t>
            </a:r>
            <a:endParaRPr lang="fr-BE" sz="2400" dirty="0">
              <a:solidFill>
                <a:srgbClr val="0070C0"/>
              </a:solidFill>
            </a:endParaRPr>
          </a:p>
          <a:p>
            <a:pPr marL="0" indent="0">
              <a:buNone/>
            </a:pPr>
            <a:r>
              <a:rPr lang="fr-BE" sz="2400" u="sng" dirty="0" smtClean="0">
                <a:solidFill>
                  <a:schemeClr val="accent2">
                    <a:lumMod val="75000"/>
                  </a:schemeClr>
                </a:solidFill>
              </a:rPr>
              <a:t>+ </a:t>
            </a:r>
            <a:r>
              <a:rPr lang="fr-BE" sz="2400" u="sng" dirty="0" err="1">
                <a:solidFill>
                  <a:schemeClr val="accent2">
                    <a:lumMod val="75000"/>
                  </a:schemeClr>
                </a:solidFill>
              </a:rPr>
              <a:t>co</a:t>
            </a:r>
            <a:r>
              <a:rPr lang="fr-BE" sz="2400" u="sng" dirty="0">
                <a:solidFill>
                  <a:schemeClr val="accent2">
                    <a:lumMod val="75000"/>
                  </a:schemeClr>
                </a:solidFill>
              </a:rPr>
              <a:t> construction de l’action publique </a:t>
            </a:r>
            <a:r>
              <a:rPr lang="fr-BE" sz="2400" dirty="0" smtClean="0"/>
              <a:t>(construction collective des solutions) et contribution à la </a:t>
            </a:r>
            <a:r>
              <a:rPr lang="fr-BE" sz="2400" u="sng" dirty="0">
                <a:solidFill>
                  <a:schemeClr val="accent2">
                    <a:lumMod val="75000"/>
                  </a:schemeClr>
                </a:solidFill>
              </a:rPr>
              <a:t>démocratie participative </a:t>
            </a:r>
            <a:r>
              <a:rPr lang="fr-BE" sz="2400" dirty="0" smtClean="0"/>
              <a:t>(enrichissement et élargissement du débat public) </a:t>
            </a:r>
            <a:r>
              <a:rPr lang="fr-BE" sz="2400" dirty="0" smtClean="0">
                <a:solidFill>
                  <a:srgbClr val="0070C0"/>
                </a:solidFill>
                <a:sym typeface="Wingdings" panose="05000000000000000000" pitchFamily="2" charset="2"/>
              </a:rPr>
              <a:t> finalité émancipatrice</a:t>
            </a:r>
          </a:p>
          <a:p>
            <a:pPr marL="0" indent="0">
              <a:buNone/>
            </a:pPr>
            <a:r>
              <a:rPr lang="fr-BE" sz="2400" u="sng" dirty="0">
                <a:solidFill>
                  <a:schemeClr val="accent2">
                    <a:lumMod val="75000"/>
                  </a:schemeClr>
                </a:solidFill>
                <a:sym typeface="Wingdings" panose="05000000000000000000" pitchFamily="2" charset="2"/>
              </a:rPr>
              <a:t>+ maintien d’une dynamique d’acteurs </a:t>
            </a:r>
            <a:r>
              <a:rPr lang="fr-BE" sz="2400" dirty="0" smtClean="0">
                <a:sym typeface="Wingdings" panose="05000000000000000000" pitchFamily="2" charset="2"/>
              </a:rPr>
              <a:t>autour du programme : favorable pour une évaluation permanente et une amélioration continue</a:t>
            </a:r>
            <a:endParaRPr lang="fr-BE" sz="2400" dirty="0"/>
          </a:p>
        </p:txBody>
      </p:sp>
    </p:spTree>
    <p:extLst>
      <p:ext uri="{BB962C8B-B14F-4D97-AF65-F5344CB8AC3E}">
        <p14:creationId xmlns:p14="http://schemas.microsoft.com/office/powerpoint/2010/main" val="6327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TotalTime>
  <Words>858</Words>
  <Application>Microsoft Office PowerPoint</Application>
  <PresentationFormat>Grand écran</PresentationFormat>
  <Paragraphs>138</Paragraphs>
  <Slides>12</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Arial Narrow</vt:lpstr>
      <vt:lpstr>Calibri</vt:lpstr>
      <vt:lpstr>Calibri Light</vt:lpstr>
      <vt:lpstr>Times New Roman</vt:lpstr>
      <vt:lpstr>Wingdings</vt:lpstr>
      <vt:lpstr>Office Theme</vt:lpstr>
      <vt:lpstr>Evaluation des PCDR </vt:lpstr>
      <vt:lpstr>Plan </vt:lpstr>
      <vt:lpstr>Quelques questions : </vt:lpstr>
      <vt:lpstr>Genèse</vt:lpstr>
      <vt:lpstr>Genèse</vt:lpstr>
      <vt:lpstr>De quoi parle t’on?</vt:lpstr>
      <vt:lpstr>De quoi parle t’on?</vt:lpstr>
      <vt:lpstr>Présentation PowerPoint</vt:lpstr>
      <vt:lpstr>De quoi parle t’on?</vt:lpstr>
      <vt:lpstr>Compatibilité &amp; Finalité attendue?</vt:lpstr>
      <vt:lpstr>Compatibilité &amp; Finalité attendue?</vt:lpstr>
      <vt:lpstr>Et du côté des communes : bref retour </vt:lpstr>
    </vt:vector>
  </TitlesOfParts>
  <Company>PRIMINFO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dc:creator>
  <cp:lastModifiedBy>Cécile</cp:lastModifiedBy>
  <cp:revision>29</cp:revision>
  <dcterms:created xsi:type="dcterms:W3CDTF">2019-03-22T15:21:10Z</dcterms:created>
  <dcterms:modified xsi:type="dcterms:W3CDTF">2019-04-04T09:45:16Z</dcterms:modified>
</cp:coreProperties>
</file>